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diagrams/layout3.xml" ContentType="application/vnd.openxmlformats-officedocument.drawingml.diagramLayout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90"/>
  </p:notesMasterIdLst>
  <p:sldIdLst>
    <p:sldId id="256" r:id="rId2"/>
    <p:sldId id="34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9" r:id="rId84"/>
    <p:sldId id="340" r:id="rId85"/>
    <p:sldId id="341" r:id="rId86"/>
    <p:sldId id="343" r:id="rId87"/>
    <p:sldId id="347" r:id="rId88"/>
    <p:sldId id="345" r:id="rId8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9947" autoAdjust="0"/>
  </p:normalViewPr>
  <p:slideViewPr>
    <p:cSldViewPr>
      <p:cViewPr>
        <p:scale>
          <a:sx n="80" d="100"/>
          <a:sy n="80" d="100"/>
        </p:scale>
        <p:origin x="-864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22C36F-DFDA-45B0-8700-E04B5C57FA0D}" type="doc">
      <dgm:prSet loTypeId="urn:microsoft.com/office/officeart/2005/8/layout/vList6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9D083ACC-9E7B-445F-B95A-353157D8201C}">
      <dgm:prSet phldrT="[Text]" custT="1"/>
      <dgm:spPr/>
      <dgm:t>
        <a:bodyPr/>
        <a:lstStyle/>
        <a:p>
          <a:pPr rtl="1"/>
          <a:r>
            <a:rPr lang="ar-SA" sz="2600" b="1" dirty="0" smtClean="0">
              <a:cs typeface="B Nazanin" pitchFamily="2" charset="-78"/>
            </a:rPr>
            <a:t>ذينفع</a:t>
          </a:r>
          <a:r>
            <a:rPr lang="en-US" sz="2600" b="1" dirty="0" smtClean="0">
              <a:cs typeface="B Nazanin" pitchFamily="2" charset="-78"/>
            </a:rPr>
            <a:t>‌</a:t>
          </a:r>
          <a:r>
            <a:rPr lang="ar-SA" sz="2600" b="1" dirty="0" smtClean="0">
              <a:cs typeface="B Nazanin" pitchFamily="2" charset="-78"/>
            </a:rPr>
            <a:t>هاي</a:t>
          </a:r>
          <a:r>
            <a:rPr lang="fa-IR" sz="2600" b="1" dirty="0" smtClean="0">
              <a:cs typeface="B Nazanin" pitchFamily="2" charset="-78"/>
            </a:rPr>
            <a:t> </a:t>
          </a:r>
          <a:r>
            <a:rPr lang="ar-SA" sz="2600" b="1" dirty="0" smtClean="0">
              <a:cs typeface="B Nazanin" pitchFamily="2" charset="-78"/>
            </a:rPr>
            <a:t>اصلي </a:t>
          </a:r>
          <a:r>
            <a:rPr lang="fa-IR" sz="2600" b="1" dirty="0" smtClean="0">
              <a:cs typeface="B Nazanin" pitchFamily="2" charset="-78"/>
            </a:rPr>
            <a:t>و اثرگذار</a:t>
          </a:r>
          <a:endParaRPr lang="fa-IR" sz="2600" b="1" dirty="0"/>
        </a:p>
      </dgm:t>
    </dgm:pt>
    <dgm:pt modelId="{DA4140E8-6C03-4ADD-B255-28C3BC17F3BB}" type="parTrans" cxnId="{8A269E6F-321A-4831-A966-0D009D66303C}">
      <dgm:prSet/>
      <dgm:spPr/>
      <dgm:t>
        <a:bodyPr/>
        <a:lstStyle/>
        <a:p>
          <a:pPr rtl="1"/>
          <a:endParaRPr lang="fa-IR" sz="2400" b="1"/>
        </a:p>
      </dgm:t>
    </dgm:pt>
    <dgm:pt modelId="{6F028DF9-36BC-4866-AB20-CDED9AE972A4}" type="sibTrans" cxnId="{8A269E6F-321A-4831-A966-0D009D66303C}">
      <dgm:prSet/>
      <dgm:spPr/>
      <dgm:t>
        <a:bodyPr/>
        <a:lstStyle/>
        <a:p>
          <a:pPr rtl="1"/>
          <a:endParaRPr lang="fa-IR" sz="2400" b="1"/>
        </a:p>
      </dgm:t>
    </dgm:pt>
    <dgm:pt modelId="{0246971B-2CB9-47FE-8767-2E9A1B83E83E}">
      <dgm:prSet phldrT="[Text]" custT="1"/>
      <dgm:spPr/>
      <dgm:t>
        <a:bodyPr/>
        <a:lstStyle/>
        <a:p>
          <a:pPr rtl="1"/>
          <a:r>
            <a:rPr lang="ar-SA" sz="2400" b="1" dirty="0" smtClean="0">
              <a:solidFill>
                <a:srgbClr val="A90B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حمايت كننده </a:t>
          </a:r>
          <a:endParaRPr lang="fa-IR" sz="2400" b="1" dirty="0">
            <a:solidFill>
              <a:srgbClr val="A90B25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6AC927-B536-4D9B-8F50-D079FEB54DB0}" type="parTrans" cxnId="{9FE366C9-D4B3-49C1-8111-67DE0D371DEF}">
      <dgm:prSet/>
      <dgm:spPr/>
      <dgm:t>
        <a:bodyPr/>
        <a:lstStyle/>
        <a:p>
          <a:pPr rtl="1"/>
          <a:endParaRPr lang="fa-IR" sz="2400" b="1"/>
        </a:p>
      </dgm:t>
    </dgm:pt>
    <dgm:pt modelId="{E44AC51B-ECE3-4EAB-A013-6AE26EB522FD}" type="sibTrans" cxnId="{9FE366C9-D4B3-49C1-8111-67DE0D371DEF}">
      <dgm:prSet/>
      <dgm:spPr/>
      <dgm:t>
        <a:bodyPr/>
        <a:lstStyle/>
        <a:p>
          <a:pPr rtl="1"/>
          <a:endParaRPr lang="fa-IR" sz="2400" b="1"/>
        </a:p>
      </dgm:t>
    </dgm:pt>
    <dgm:pt modelId="{10907E80-91F8-4780-9F3E-A44AFABB06E4}">
      <dgm:prSet phldrT="[Text]" custT="1"/>
      <dgm:spPr/>
      <dgm:t>
        <a:bodyPr/>
        <a:lstStyle/>
        <a:p>
          <a:pPr rtl="1"/>
          <a:r>
            <a:rPr lang="ar-SA" sz="2400" b="1" dirty="0" smtClean="0">
              <a:solidFill>
                <a:srgbClr val="A90B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محدود كننده</a:t>
          </a:r>
          <a:endParaRPr lang="fa-IR" sz="2400" b="1" dirty="0">
            <a:solidFill>
              <a:srgbClr val="A90B25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EEEE83-0490-4ED3-8071-24AC0912BF62}" type="parTrans" cxnId="{63A3E419-0417-44F7-9904-2288EEBA9742}">
      <dgm:prSet/>
      <dgm:spPr/>
      <dgm:t>
        <a:bodyPr/>
        <a:lstStyle/>
        <a:p>
          <a:pPr rtl="1"/>
          <a:endParaRPr lang="fa-IR" sz="2400" b="1"/>
        </a:p>
      </dgm:t>
    </dgm:pt>
    <dgm:pt modelId="{A874D30F-50C8-4F09-A2F0-0B0931A04E4E}" type="sibTrans" cxnId="{63A3E419-0417-44F7-9904-2288EEBA9742}">
      <dgm:prSet/>
      <dgm:spPr/>
      <dgm:t>
        <a:bodyPr/>
        <a:lstStyle/>
        <a:p>
          <a:pPr rtl="1"/>
          <a:endParaRPr lang="fa-IR" sz="2400" b="1"/>
        </a:p>
      </dgm:t>
    </dgm:pt>
    <dgm:pt modelId="{8499D060-EDA7-4118-A06E-E1A3B9B74B6F}">
      <dgm:prSet phldrT="[Text]" custT="1"/>
      <dgm:spPr/>
      <dgm:t>
        <a:bodyPr/>
        <a:lstStyle/>
        <a:p>
          <a:pPr marL="0" marR="0" lvl="1" indent="0" algn="ct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SA" sz="2600" b="1" dirty="0" smtClean="0">
              <a:cs typeface="B Nazanin" pitchFamily="2" charset="-78"/>
            </a:rPr>
            <a:t>ذينفع</a:t>
          </a:r>
          <a:r>
            <a:rPr lang="en-US" sz="2600" b="1" dirty="0" smtClean="0">
              <a:cs typeface="B Nazanin" pitchFamily="2" charset="-78"/>
            </a:rPr>
            <a:t>‌</a:t>
          </a:r>
          <a:r>
            <a:rPr lang="ar-SA" sz="2600" b="1" dirty="0" smtClean="0">
              <a:cs typeface="B Nazanin" pitchFamily="2" charset="-78"/>
            </a:rPr>
            <a:t>هاي عمومي </a:t>
          </a:r>
          <a:r>
            <a:rPr lang="fa-IR" sz="2600" b="1" dirty="0" smtClean="0">
              <a:cs typeface="B Nazanin" pitchFamily="2" charset="-78"/>
            </a:rPr>
            <a:t>و كم اثر</a:t>
          </a:r>
        </a:p>
      </dgm:t>
    </dgm:pt>
    <dgm:pt modelId="{E400D6AE-00CB-4BB0-B087-BC2EE906CD6B}" type="parTrans" cxnId="{5F2F0364-0E70-4D39-A578-D455C766E32C}">
      <dgm:prSet/>
      <dgm:spPr/>
      <dgm:t>
        <a:bodyPr/>
        <a:lstStyle/>
        <a:p>
          <a:pPr rtl="1"/>
          <a:endParaRPr lang="fa-IR" sz="2400" b="1"/>
        </a:p>
      </dgm:t>
    </dgm:pt>
    <dgm:pt modelId="{EA932DF8-E06B-4BB2-80E5-B65346672030}" type="sibTrans" cxnId="{5F2F0364-0E70-4D39-A578-D455C766E32C}">
      <dgm:prSet/>
      <dgm:spPr/>
      <dgm:t>
        <a:bodyPr/>
        <a:lstStyle/>
        <a:p>
          <a:pPr rtl="1"/>
          <a:endParaRPr lang="fa-IR" sz="2400" b="1"/>
        </a:p>
      </dgm:t>
    </dgm:pt>
    <dgm:pt modelId="{C0A523B4-B298-4E5C-A823-01AD5F715156}">
      <dgm:prSet phldrT="[Text]" custT="1"/>
      <dgm:spPr/>
      <dgm:t>
        <a:bodyPr/>
        <a:lstStyle/>
        <a:p>
          <a:pPr rtl="1"/>
          <a:r>
            <a:rPr lang="ar-SA" sz="2400" b="1" dirty="0" smtClean="0">
              <a:solidFill>
                <a:srgbClr val="A90B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حمايت كننده </a:t>
          </a:r>
          <a:endParaRPr lang="fa-IR" sz="2400" b="1" dirty="0">
            <a:solidFill>
              <a:srgbClr val="A90B25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B09E9F-3253-4C02-8AE3-48FDBC9C31F5}" type="parTrans" cxnId="{53981F5D-5A02-4A3A-91D6-A46A826599E1}">
      <dgm:prSet/>
      <dgm:spPr/>
      <dgm:t>
        <a:bodyPr/>
        <a:lstStyle/>
        <a:p>
          <a:pPr rtl="1"/>
          <a:endParaRPr lang="fa-IR" sz="2400" b="1"/>
        </a:p>
      </dgm:t>
    </dgm:pt>
    <dgm:pt modelId="{05C4B55E-0000-4927-BDD4-65916982A95E}" type="sibTrans" cxnId="{53981F5D-5A02-4A3A-91D6-A46A826599E1}">
      <dgm:prSet/>
      <dgm:spPr/>
      <dgm:t>
        <a:bodyPr/>
        <a:lstStyle/>
        <a:p>
          <a:pPr rtl="1"/>
          <a:endParaRPr lang="fa-IR" sz="2400" b="1"/>
        </a:p>
      </dgm:t>
    </dgm:pt>
    <dgm:pt modelId="{E2A1ABD4-D430-46AF-B4D4-0F4CAB2F5E49}">
      <dgm:prSet custT="1"/>
      <dgm:spPr/>
      <dgm:t>
        <a:bodyPr/>
        <a:lstStyle/>
        <a:p>
          <a:pPr rtl="1"/>
          <a:r>
            <a:rPr lang="ar-SA" sz="2400" b="1" dirty="0" smtClean="0">
              <a:solidFill>
                <a:srgbClr val="A90B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rPr>
            <a:t>محدود كننده</a:t>
          </a:r>
          <a:endParaRPr lang="fa-IR" sz="2400" b="1" dirty="0">
            <a:solidFill>
              <a:srgbClr val="A90B25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0D0E765-5068-4F57-BDEA-C5C2EB3B4C5A}" type="parTrans" cxnId="{A45F9447-6918-484D-AFE9-10E058E82EBC}">
      <dgm:prSet/>
      <dgm:spPr/>
      <dgm:t>
        <a:bodyPr/>
        <a:lstStyle/>
        <a:p>
          <a:pPr rtl="1"/>
          <a:endParaRPr lang="fa-IR" sz="2400" b="1"/>
        </a:p>
      </dgm:t>
    </dgm:pt>
    <dgm:pt modelId="{FE993567-89C6-4F1E-A048-0C5BDA8AE894}" type="sibTrans" cxnId="{A45F9447-6918-484D-AFE9-10E058E82EBC}">
      <dgm:prSet/>
      <dgm:spPr/>
      <dgm:t>
        <a:bodyPr/>
        <a:lstStyle/>
        <a:p>
          <a:pPr rtl="1"/>
          <a:endParaRPr lang="fa-IR" sz="2400" b="1"/>
        </a:p>
      </dgm:t>
    </dgm:pt>
    <dgm:pt modelId="{B7F9FB02-3A78-4571-B1E3-04FE8334B5A7}" type="pres">
      <dgm:prSet presAssocID="{F122C36F-DFDA-45B0-8700-E04B5C57FA0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0530F8AC-1F32-4C71-8EED-E4B5D13D7DC8}" type="pres">
      <dgm:prSet presAssocID="{9D083ACC-9E7B-445F-B95A-353157D8201C}" presName="linNode" presStyleCnt="0"/>
      <dgm:spPr/>
    </dgm:pt>
    <dgm:pt modelId="{D55F32B8-8D7B-4D6C-BDC4-7D94C5F90A23}" type="pres">
      <dgm:prSet presAssocID="{9D083ACC-9E7B-445F-B95A-353157D8201C}" presName="parentShp" presStyleLbl="node1" presStyleIdx="0" presStyleCnt="2" custScaleX="15454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3077101-5EE9-48B0-91D5-7AA71878E7BE}" type="pres">
      <dgm:prSet presAssocID="{9D083ACC-9E7B-445F-B95A-353157D8201C}" presName="childShp" presStyleLbl="bgAccFollowNode1" presStyleIdx="0" presStyleCnt="2" custScaleX="7575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D3EB24F-153C-4DEE-8C57-258D11146C60}" type="pres">
      <dgm:prSet presAssocID="{6F028DF9-36BC-4866-AB20-CDED9AE972A4}" presName="spacing" presStyleCnt="0"/>
      <dgm:spPr/>
    </dgm:pt>
    <dgm:pt modelId="{72C74D1F-C8EA-4FD4-8B1D-02476E51A3D0}" type="pres">
      <dgm:prSet presAssocID="{8499D060-EDA7-4118-A06E-E1A3B9B74B6F}" presName="linNode" presStyleCnt="0"/>
      <dgm:spPr/>
    </dgm:pt>
    <dgm:pt modelId="{A1AE47E7-7EEC-4DB5-BF17-75D967A81462}" type="pres">
      <dgm:prSet presAssocID="{8499D060-EDA7-4118-A06E-E1A3B9B74B6F}" presName="parentShp" presStyleLbl="node1" presStyleIdx="1" presStyleCnt="2" custScaleX="14545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DF37AAA-448C-4CD1-A73D-70DF1D522840}" type="pres">
      <dgm:prSet presAssocID="{8499D060-EDA7-4118-A06E-E1A3B9B74B6F}" presName="childShp" presStyleLbl="bgAccFollowNode1" presStyleIdx="1" presStyleCnt="2" custScaleX="7575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53981F5D-5A02-4A3A-91D6-A46A826599E1}" srcId="{8499D060-EDA7-4118-A06E-E1A3B9B74B6F}" destId="{C0A523B4-B298-4E5C-A823-01AD5F715156}" srcOrd="0" destOrd="0" parTransId="{20B09E9F-3253-4C02-8AE3-48FDBC9C31F5}" sibTransId="{05C4B55E-0000-4927-BDD4-65916982A95E}"/>
    <dgm:cxn modelId="{A45F9447-6918-484D-AFE9-10E058E82EBC}" srcId="{8499D060-EDA7-4118-A06E-E1A3B9B74B6F}" destId="{E2A1ABD4-D430-46AF-B4D4-0F4CAB2F5E49}" srcOrd="1" destOrd="0" parTransId="{C0D0E765-5068-4F57-BDEA-C5C2EB3B4C5A}" sibTransId="{FE993567-89C6-4F1E-A048-0C5BDA8AE894}"/>
    <dgm:cxn modelId="{FFAC944B-FF45-48B7-B7E9-76A6CDB9BA54}" type="presOf" srcId="{8499D060-EDA7-4118-A06E-E1A3B9B74B6F}" destId="{A1AE47E7-7EEC-4DB5-BF17-75D967A81462}" srcOrd="0" destOrd="0" presId="urn:microsoft.com/office/officeart/2005/8/layout/vList6"/>
    <dgm:cxn modelId="{9C950408-4A00-4CB3-80CD-B02481193AC9}" type="presOf" srcId="{10907E80-91F8-4780-9F3E-A44AFABB06E4}" destId="{C3077101-5EE9-48B0-91D5-7AA71878E7BE}" srcOrd="0" destOrd="1" presId="urn:microsoft.com/office/officeart/2005/8/layout/vList6"/>
    <dgm:cxn modelId="{8A269E6F-321A-4831-A966-0D009D66303C}" srcId="{F122C36F-DFDA-45B0-8700-E04B5C57FA0D}" destId="{9D083ACC-9E7B-445F-B95A-353157D8201C}" srcOrd="0" destOrd="0" parTransId="{DA4140E8-6C03-4ADD-B255-28C3BC17F3BB}" sibTransId="{6F028DF9-36BC-4866-AB20-CDED9AE972A4}"/>
    <dgm:cxn modelId="{9055E3AB-8CD3-48D2-8ECA-84564C90F900}" type="presOf" srcId="{C0A523B4-B298-4E5C-A823-01AD5F715156}" destId="{4DF37AAA-448C-4CD1-A73D-70DF1D522840}" srcOrd="0" destOrd="0" presId="urn:microsoft.com/office/officeart/2005/8/layout/vList6"/>
    <dgm:cxn modelId="{9FE366C9-D4B3-49C1-8111-67DE0D371DEF}" srcId="{9D083ACC-9E7B-445F-B95A-353157D8201C}" destId="{0246971B-2CB9-47FE-8767-2E9A1B83E83E}" srcOrd="0" destOrd="0" parTransId="{916AC927-B536-4D9B-8F50-D079FEB54DB0}" sibTransId="{E44AC51B-ECE3-4EAB-A013-6AE26EB522FD}"/>
    <dgm:cxn modelId="{672BA747-A593-488A-8F10-32FC2FC6D3CA}" type="presOf" srcId="{0246971B-2CB9-47FE-8767-2E9A1B83E83E}" destId="{C3077101-5EE9-48B0-91D5-7AA71878E7BE}" srcOrd="0" destOrd="0" presId="urn:microsoft.com/office/officeart/2005/8/layout/vList6"/>
    <dgm:cxn modelId="{84EE6D63-4F0B-4A92-BD11-984E09F5FF60}" type="presOf" srcId="{E2A1ABD4-D430-46AF-B4D4-0F4CAB2F5E49}" destId="{4DF37AAA-448C-4CD1-A73D-70DF1D522840}" srcOrd="0" destOrd="1" presId="urn:microsoft.com/office/officeart/2005/8/layout/vList6"/>
    <dgm:cxn modelId="{5F2F0364-0E70-4D39-A578-D455C766E32C}" srcId="{F122C36F-DFDA-45B0-8700-E04B5C57FA0D}" destId="{8499D060-EDA7-4118-A06E-E1A3B9B74B6F}" srcOrd="1" destOrd="0" parTransId="{E400D6AE-00CB-4BB0-B087-BC2EE906CD6B}" sibTransId="{EA932DF8-E06B-4BB2-80E5-B65346672030}"/>
    <dgm:cxn modelId="{63A3E419-0417-44F7-9904-2288EEBA9742}" srcId="{9D083ACC-9E7B-445F-B95A-353157D8201C}" destId="{10907E80-91F8-4780-9F3E-A44AFABB06E4}" srcOrd="1" destOrd="0" parTransId="{3BEEEE83-0490-4ED3-8071-24AC0912BF62}" sibTransId="{A874D30F-50C8-4F09-A2F0-0B0931A04E4E}"/>
    <dgm:cxn modelId="{78F28418-7B5C-473F-B433-A104DBE8BFED}" type="presOf" srcId="{9D083ACC-9E7B-445F-B95A-353157D8201C}" destId="{D55F32B8-8D7B-4D6C-BDC4-7D94C5F90A23}" srcOrd="0" destOrd="0" presId="urn:microsoft.com/office/officeart/2005/8/layout/vList6"/>
    <dgm:cxn modelId="{71CB9B0D-B154-4E98-B48C-49AC3E1F4AA5}" type="presOf" srcId="{F122C36F-DFDA-45B0-8700-E04B5C57FA0D}" destId="{B7F9FB02-3A78-4571-B1E3-04FE8334B5A7}" srcOrd="0" destOrd="0" presId="urn:microsoft.com/office/officeart/2005/8/layout/vList6"/>
    <dgm:cxn modelId="{29E9082F-38EE-4F33-8053-BF6D77BAE117}" type="presParOf" srcId="{B7F9FB02-3A78-4571-B1E3-04FE8334B5A7}" destId="{0530F8AC-1F32-4C71-8EED-E4B5D13D7DC8}" srcOrd="0" destOrd="0" presId="urn:microsoft.com/office/officeart/2005/8/layout/vList6"/>
    <dgm:cxn modelId="{817697DB-441A-491A-839C-2779B2DF73F1}" type="presParOf" srcId="{0530F8AC-1F32-4C71-8EED-E4B5D13D7DC8}" destId="{D55F32B8-8D7B-4D6C-BDC4-7D94C5F90A23}" srcOrd="0" destOrd="0" presId="urn:microsoft.com/office/officeart/2005/8/layout/vList6"/>
    <dgm:cxn modelId="{AEDCF0C9-3CCE-46D9-B298-B091F696BA10}" type="presParOf" srcId="{0530F8AC-1F32-4C71-8EED-E4B5D13D7DC8}" destId="{C3077101-5EE9-48B0-91D5-7AA71878E7BE}" srcOrd="1" destOrd="0" presId="urn:microsoft.com/office/officeart/2005/8/layout/vList6"/>
    <dgm:cxn modelId="{80F24104-2DB1-40F6-B031-CC83BC98984E}" type="presParOf" srcId="{B7F9FB02-3A78-4571-B1E3-04FE8334B5A7}" destId="{8D3EB24F-153C-4DEE-8C57-258D11146C60}" srcOrd="1" destOrd="0" presId="urn:microsoft.com/office/officeart/2005/8/layout/vList6"/>
    <dgm:cxn modelId="{2A225AE0-66F0-4CF5-9A79-6F70484BF4C7}" type="presParOf" srcId="{B7F9FB02-3A78-4571-B1E3-04FE8334B5A7}" destId="{72C74D1F-C8EA-4FD4-8B1D-02476E51A3D0}" srcOrd="2" destOrd="0" presId="urn:microsoft.com/office/officeart/2005/8/layout/vList6"/>
    <dgm:cxn modelId="{83C59600-0094-446F-B9C0-1D81751815E3}" type="presParOf" srcId="{72C74D1F-C8EA-4FD4-8B1D-02476E51A3D0}" destId="{A1AE47E7-7EEC-4DB5-BF17-75D967A81462}" srcOrd="0" destOrd="0" presId="urn:microsoft.com/office/officeart/2005/8/layout/vList6"/>
    <dgm:cxn modelId="{0BEEE08F-582A-4E9F-B822-435DCD857746}" type="presParOf" srcId="{72C74D1F-C8EA-4FD4-8B1D-02476E51A3D0}" destId="{4DF37AAA-448C-4CD1-A73D-70DF1D522840}" srcOrd="1" destOrd="0" presId="urn:microsoft.com/office/officeart/2005/8/layout/vList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7CE687-0D3D-4211-BBF1-4070EC8AF856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</dgm:pt>
    <dgm:pt modelId="{58DEE25C-1FAA-4B91-8B7F-574A1F8735A7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R="0" algn="ctr" rtl="1"/>
          <a:r>
            <a:rPr lang="en-US" sz="2800" b="1" baseline="0" dirty="0" smtClean="0">
              <a:solidFill>
                <a:srgbClr val="5C00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/>
            </a:rPr>
            <a:t> </a:t>
          </a:r>
          <a:r>
            <a:rPr lang="fa-IR" sz="2800" b="1" baseline="0" dirty="0" smtClean="0">
              <a:solidFill>
                <a:srgbClr val="5C00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/>
            </a:rPr>
            <a:t>مراحل انجام </a:t>
          </a:r>
          <a:r>
            <a:rPr lang="en-US" sz="2800" b="1" baseline="0" dirty="0" smtClean="0">
              <a:solidFill>
                <a:srgbClr val="5C00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B Nazanin"/>
            </a:rPr>
            <a:t>SWOT Analysis</a:t>
          </a:r>
          <a:endParaRPr lang="en-US" sz="2800" dirty="0" smtClean="0">
            <a:solidFill>
              <a:srgbClr val="5C002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F32587-F5AF-4819-8E98-51CE9B5AE00E}" type="parTrans" cxnId="{AFB5E27A-693A-4DCE-9EAB-46D5C3C25A79}">
      <dgm:prSet/>
      <dgm:spPr/>
      <dgm:t>
        <a:bodyPr/>
        <a:lstStyle/>
        <a:p>
          <a:pPr rtl="1"/>
          <a:endParaRPr lang="fa-IR" sz="2000"/>
        </a:p>
      </dgm:t>
    </dgm:pt>
    <dgm:pt modelId="{E051C57C-75CF-47B7-B07E-FEA5088B8663}" type="sibTrans" cxnId="{AFB5E27A-693A-4DCE-9EAB-46D5C3C25A79}">
      <dgm:prSet/>
      <dgm:spPr/>
      <dgm:t>
        <a:bodyPr/>
        <a:lstStyle/>
        <a:p>
          <a:pPr rtl="1"/>
          <a:endParaRPr lang="fa-IR" sz="2000"/>
        </a:p>
      </dgm:t>
    </dgm:pt>
    <dgm:pt modelId="{407618D8-64BF-4791-A165-CE5DED76DC4B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R="0" algn="ctr" rtl="1"/>
          <a:r>
            <a:rPr lang="fa-IR" sz="2000" b="1" baseline="0" dirty="0" smtClean="0">
              <a:solidFill>
                <a:srgbClr val="5C002E"/>
              </a:solidFill>
              <a:cs typeface="B Nazanin"/>
            </a:rPr>
            <a:t>ارزيابي اطلاعات</a:t>
          </a:r>
          <a:endParaRPr lang="en-US" sz="2000" dirty="0" smtClean="0">
            <a:solidFill>
              <a:srgbClr val="5C002E"/>
            </a:solidFill>
          </a:endParaRPr>
        </a:p>
      </dgm:t>
    </dgm:pt>
    <dgm:pt modelId="{B1C6BA4E-F6F9-43E5-9FD6-1589B72235DA}" type="parTrans" cxnId="{69BF4830-CACB-4290-BE1F-339863EAD0DA}">
      <dgm:prSet/>
      <dgm:spPr/>
      <dgm:t>
        <a:bodyPr/>
        <a:lstStyle/>
        <a:p>
          <a:pPr rtl="1"/>
          <a:endParaRPr lang="fa-IR" sz="2000"/>
        </a:p>
      </dgm:t>
    </dgm:pt>
    <dgm:pt modelId="{30D062D1-ADE8-4D26-8E13-F40230C156F4}" type="sibTrans" cxnId="{69BF4830-CACB-4290-BE1F-339863EAD0DA}">
      <dgm:prSet/>
      <dgm:spPr/>
      <dgm:t>
        <a:bodyPr/>
        <a:lstStyle/>
        <a:p>
          <a:pPr rtl="1"/>
          <a:endParaRPr lang="fa-IR" sz="2000"/>
        </a:p>
      </dgm:t>
    </dgm:pt>
    <dgm:pt modelId="{FC60C371-06D4-448F-9D01-ABB5DF706A01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R="0" algn="ctr" rtl="1"/>
          <a:r>
            <a:rPr lang="fa-IR" sz="2000" b="1" baseline="0" dirty="0" smtClean="0">
              <a:solidFill>
                <a:srgbClr val="5C002E"/>
              </a:solidFill>
              <a:cs typeface="B Nazanin"/>
            </a:rPr>
            <a:t>جمع آوري اطلاعات</a:t>
          </a:r>
          <a:endParaRPr lang="en-US" sz="2000" dirty="0" smtClean="0">
            <a:solidFill>
              <a:srgbClr val="5C002E"/>
            </a:solidFill>
          </a:endParaRPr>
        </a:p>
      </dgm:t>
    </dgm:pt>
    <dgm:pt modelId="{F9589E75-38F3-4094-805D-525516809088}" type="parTrans" cxnId="{6AE28636-9768-4E0B-BE7E-090931786DF1}">
      <dgm:prSet/>
      <dgm:spPr/>
      <dgm:t>
        <a:bodyPr/>
        <a:lstStyle/>
        <a:p>
          <a:pPr rtl="1"/>
          <a:endParaRPr lang="fa-IR" sz="2000"/>
        </a:p>
      </dgm:t>
    </dgm:pt>
    <dgm:pt modelId="{7DA0286B-D68A-472A-9A47-43645A462EA7}" type="sibTrans" cxnId="{6AE28636-9768-4E0B-BE7E-090931786DF1}">
      <dgm:prSet/>
      <dgm:spPr/>
      <dgm:t>
        <a:bodyPr/>
        <a:lstStyle/>
        <a:p>
          <a:pPr rtl="1"/>
          <a:endParaRPr lang="fa-IR" sz="2000"/>
        </a:p>
      </dgm:t>
    </dgm:pt>
    <dgm:pt modelId="{A34CB660-EFD2-48A8-80E6-D8DC93EF9E09}">
      <dgm:prSet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rgbClr val="002060"/>
        </a:solidFill>
      </dgm:spPr>
      <dgm:t>
        <a:bodyPr/>
        <a:lstStyle/>
        <a:p>
          <a:pPr marR="0" algn="ctr" rtl="1"/>
          <a:r>
            <a:rPr lang="fa-IR" sz="2000" b="1" baseline="0" dirty="0" smtClean="0">
              <a:cs typeface="B Nazanin"/>
            </a:rPr>
            <a:t>عوامل خارجي</a:t>
          </a:r>
          <a:endParaRPr lang="en-US" sz="2000" dirty="0" smtClean="0"/>
        </a:p>
      </dgm:t>
    </dgm:pt>
    <dgm:pt modelId="{77BE7169-A9A3-4624-AEF0-261775CAD05D}" type="parTrans" cxnId="{5AB6EDAE-BDB7-4BFB-9CC7-7C0ED584F267}">
      <dgm:prSet/>
      <dgm:spPr/>
      <dgm:t>
        <a:bodyPr/>
        <a:lstStyle/>
        <a:p>
          <a:pPr rtl="1"/>
          <a:endParaRPr lang="fa-IR" sz="2000"/>
        </a:p>
      </dgm:t>
    </dgm:pt>
    <dgm:pt modelId="{0A1E5E0F-2859-4BD6-B6C8-783BF6F11D00}" type="sibTrans" cxnId="{5AB6EDAE-BDB7-4BFB-9CC7-7C0ED584F267}">
      <dgm:prSet/>
      <dgm:spPr/>
      <dgm:t>
        <a:bodyPr/>
        <a:lstStyle/>
        <a:p>
          <a:pPr rtl="1"/>
          <a:endParaRPr lang="fa-IR" sz="2000"/>
        </a:p>
      </dgm:t>
    </dgm:pt>
    <dgm:pt modelId="{14DDE003-664E-4D99-880C-68F6441E64D9}">
      <dgm:prSet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rgbClr val="FFC000"/>
        </a:solidFill>
      </dgm:spPr>
      <dgm:t>
        <a:bodyPr/>
        <a:lstStyle/>
        <a:p>
          <a:pPr marR="0" algn="ctr" rtl="1"/>
          <a:r>
            <a:rPr lang="fa-IR" sz="2000" b="1" baseline="0" dirty="0" smtClean="0">
              <a:solidFill>
                <a:srgbClr val="5C00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/>
            </a:rPr>
            <a:t>عوامل داخلي</a:t>
          </a:r>
          <a:endParaRPr lang="en-US" sz="2000" dirty="0" smtClean="0">
            <a:solidFill>
              <a:srgbClr val="5C002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125EDEE-3E6C-4367-BBEF-FFF6CAD8F6C2}" type="parTrans" cxnId="{93AF33FE-79DB-45C0-A9AB-27BC358EB591}">
      <dgm:prSet/>
      <dgm:spPr/>
      <dgm:t>
        <a:bodyPr/>
        <a:lstStyle/>
        <a:p>
          <a:pPr rtl="1"/>
          <a:endParaRPr lang="fa-IR" sz="2000"/>
        </a:p>
      </dgm:t>
    </dgm:pt>
    <dgm:pt modelId="{DEE7CC96-F83F-4B25-BC5F-EDA4C6A39F0E}" type="sibTrans" cxnId="{93AF33FE-79DB-45C0-A9AB-27BC358EB591}">
      <dgm:prSet/>
      <dgm:spPr/>
      <dgm:t>
        <a:bodyPr/>
        <a:lstStyle/>
        <a:p>
          <a:pPr rtl="1"/>
          <a:endParaRPr lang="fa-IR" sz="2000"/>
        </a:p>
      </dgm:t>
    </dgm:pt>
    <dgm:pt modelId="{0BCD5C08-287B-4FC2-8AE3-44000D047B2F}" type="pres">
      <dgm:prSet presAssocID="{217CE687-0D3D-4211-BBF1-4070EC8AF85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F1EDB30-CFA2-4182-9376-06DFC9ECE93B}" type="pres">
      <dgm:prSet presAssocID="{58DEE25C-1FAA-4B91-8B7F-574A1F8735A7}" presName="hierRoot1" presStyleCnt="0">
        <dgm:presLayoutVars>
          <dgm:hierBranch/>
        </dgm:presLayoutVars>
      </dgm:prSet>
      <dgm:spPr/>
    </dgm:pt>
    <dgm:pt modelId="{021A8214-7CB9-4B2F-8B16-CE04A4B14258}" type="pres">
      <dgm:prSet presAssocID="{58DEE25C-1FAA-4B91-8B7F-574A1F8735A7}" presName="rootComposite1" presStyleCnt="0"/>
      <dgm:spPr/>
    </dgm:pt>
    <dgm:pt modelId="{2776F9E4-1EC5-4C70-B7C8-CEF5B9D05911}" type="pres">
      <dgm:prSet presAssocID="{58DEE25C-1FAA-4B91-8B7F-574A1F8735A7}" presName="rootText1" presStyleLbl="node0" presStyleIdx="0" presStyleCnt="1" custScaleX="417093" custScaleY="14769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9E81557-CB4E-4C7A-BF11-9C0A20BFBB8B}" type="pres">
      <dgm:prSet presAssocID="{58DEE25C-1FAA-4B91-8B7F-574A1F8735A7}" presName="rootConnector1" presStyleLbl="node1" presStyleIdx="0" presStyleCnt="0"/>
      <dgm:spPr/>
      <dgm:t>
        <a:bodyPr/>
        <a:lstStyle/>
        <a:p>
          <a:pPr rtl="1"/>
          <a:endParaRPr lang="fa-IR"/>
        </a:p>
      </dgm:t>
    </dgm:pt>
    <dgm:pt modelId="{1193CECB-D0B2-43B4-ADEE-29C4E6AB8053}" type="pres">
      <dgm:prSet presAssocID="{58DEE25C-1FAA-4B91-8B7F-574A1F8735A7}" presName="hierChild2" presStyleCnt="0"/>
      <dgm:spPr/>
    </dgm:pt>
    <dgm:pt modelId="{6EDA6F8C-0F82-438F-9936-4E476553036A}" type="pres">
      <dgm:prSet presAssocID="{B1C6BA4E-F6F9-43E5-9FD6-1589B72235DA}" presName="Name35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3D8C5365-5E21-4F47-B890-1BC02E095E1F}" type="pres">
      <dgm:prSet presAssocID="{407618D8-64BF-4791-A165-CE5DED76DC4B}" presName="hierRoot2" presStyleCnt="0">
        <dgm:presLayoutVars>
          <dgm:hierBranch/>
        </dgm:presLayoutVars>
      </dgm:prSet>
      <dgm:spPr/>
    </dgm:pt>
    <dgm:pt modelId="{4FDE8210-480A-4A35-8815-AFE74F07118D}" type="pres">
      <dgm:prSet presAssocID="{407618D8-64BF-4791-A165-CE5DED76DC4B}" presName="rootComposite" presStyleCnt="0"/>
      <dgm:spPr/>
    </dgm:pt>
    <dgm:pt modelId="{A70AEE08-85BF-430F-819A-764B4EA2DD56}" type="pres">
      <dgm:prSet presAssocID="{407618D8-64BF-4791-A165-CE5DED76DC4B}" presName="rootText" presStyleLbl="node2" presStyleIdx="0" presStyleCnt="2" custScaleX="18575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33BF2A2-B458-488B-8143-0256F76B395D}" type="pres">
      <dgm:prSet presAssocID="{407618D8-64BF-4791-A165-CE5DED76DC4B}" presName="rootConnector" presStyleLbl="node2" presStyleIdx="0" presStyleCnt="2"/>
      <dgm:spPr/>
      <dgm:t>
        <a:bodyPr/>
        <a:lstStyle/>
        <a:p>
          <a:pPr rtl="1"/>
          <a:endParaRPr lang="fa-IR"/>
        </a:p>
      </dgm:t>
    </dgm:pt>
    <dgm:pt modelId="{C36776C8-2545-4F6E-9CFA-24743684A2EB}" type="pres">
      <dgm:prSet presAssocID="{407618D8-64BF-4791-A165-CE5DED76DC4B}" presName="hierChild4" presStyleCnt="0"/>
      <dgm:spPr/>
    </dgm:pt>
    <dgm:pt modelId="{E4FEBA9F-1B6A-4E20-87D8-B22959F0AD43}" type="pres">
      <dgm:prSet presAssocID="{407618D8-64BF-4791-A165-CE5DED76DC4B}" presName="hierChild5" presStyleCnt="0"/>
      <dgm:spPr/>
    </dgm:pt>
    <dgm:pt modelId="{C0A09706-441F-4F48-8E6D-9C7392367EA9}" type="pres">
      <dgm:prSet presAssocID="{F9589E75-38F3-4094-805D-525516809088}" presName="Name35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8FA1F133-AC94-4308-96D6-594D8AE77460}" type="pres">
      <dgm:prSet presAssocID="{FC60C371-06D4-448F-9D01-ABB5DF706A01}" presName="hierRoot2" presStyleCnt="0">
        <dgm:presLayoutVars>
          <dgm:hierBranch/>
        </dgm:presLayoutVars>
      </dgm:prSet>
      <dgm:spPr/>
    </dgm:pt>
    <dgm:pt modelId="{6E7355A1-A642-416D-91C3-7006D04B097E}" type="pres">
      <dgm:prSet presAssocID="{FC60C371-06D4-448F-9D01-ABB5DF706A01}" presName="rootComposite" presStyleCnt="0"/>
      <dgm:spPr/>
    </dgm:pt>
    <dgm:pt modelId="{39A37D49-811B-49F6-BAAC-77B81CF68FE3}" type="pres">
      <dgm:prSet presAssocID="{FC60C371-06D4-448F-9D01-ABB5DF706A01}" presName="rootText" presStyleLbl="node2" presStyleIdx="1" presStyleCnt="2" custScaleX="22100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F06A3CA-B993-47F2-B695-168D901B12ED}" type="pres">
      <dgm:prSet presAssocID="{FC60C371-06D4-448F-9D01-ABB5DF706A01}" presName="rootConnector" presStyleLbl="node2" presStyleIdx="1" presStyleCnt="2"/>
      <dgm:spPr/>
      <dgm:t>
        <a:bodyPr/>
        <a:lstStyle/>
        <a:p>
          <a:pPr rtl="1"/>
          <a:endParaRPr lang="fa-IR"/>
        </a:p>
      </dgm:t>
    </dgm:pt>
    <dgm:pt modelId="{A5F2EBB3-DE5C-411E-B023-C48E22A84DB7}" type="pres">
      <dgm:prSet presAssocID="{FC60C371-06D4-448F-9D01-ABB5DF706A01}" presName="hierChild4" presStyleCnt="0"/>
      <dgm:spPr/>
    </dgm:pt>
    <dgm:pt modelId="{7559AC41-CA17-4B30-887E-E90227CB619E}" type="pres">
      <dgm:prSet presAssocID="{77BE7169-A9A3-4624-AEF0-261775CAD05D}" presName="Name35" presStyleLbl="parChTrans1D3" presStyleIdx="0" presStyleCnt="2"/>
      <dgm:spPr/>
      <dgm:t>
        <a:bodyPr/>
        <a:lstStyle/>
        <a:p>
          <a:pPr rtl="1"/>
          <a:endParaRPr lang="fa-IR"/>
        </a:p>
      </dgm:t>
    </dgm:pt>
    <dgm:pt modelId="{CB35D740-4485-458B-AE14-19CC184DB10D}" type="pres">
      <dgm:prSet presAssocID="{A34CB660-EFD2-48A8-80E6-D8DC93EF9E09}" presName="hierRoot2" presStyleCnt="0">
        <dgm:presLayoutVars>
          <dgm:hierBranch val="r"/>
        </dgm:presLayoutVars>
      </dgm:prSet>
      <dgm:spPr/>
    </dgm:pt>
    <dgm:pt modelId="{8410A984-CB26-48DB-BFDA-B5D91CBEDBD2}" type="pres">
      <dgm:prSet presAssocID="{A34CB660-EFD2-48A8-80E6-D8DC93EF9E09}" presName="rootComposite" presStyleCnt="0"/>
      <dgm:spPr/>
    </dgm:pt>
    <dgm:pt modelId="{36BF6215-92C9-4256-9C07-7A3EF1CE56B4}" type="pres">
      <dgm:prSet presAssocID="{A34CB660-EFD2-48A8-80E6-D8DC93EF9E09}" presName="rootText" presStyleLbl="node3" presStyleIdx="0" presStyleCnt="2" custScaleX="17651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D51887B-EFD4-4675-9BD1-81A6442CBD62}" type="pres">
      <dgm:prSet presAssocID="{A34CB660-EFD2-48A8-80E6-D8DC93EF9E09}" presName="rootConnector" presStyleLbl="node3" presStyleIdx="0" presStyleCnt="2"/>
      <dgm:spPr/>
      <dgm:t>
        <a:bodyPr/>
        <a:lstStyle/>
        <a:p>
          <a:pPr rtl="1"/>
          <a:endParaRPr lang="fa-IR"/>
        </a:p>
      </dgm:t>
    </dgm:pt>
    <dgm:pt modelId="{08A71C50-B19D-4197-AFD3-546538BE03C9}" type="pres">
      <dgm:prSet presAssocID="{A34CB660-EFD2-48A8-80E6-D8DC93EF9E09}" presName="hierChild4" presStyleCnt="0"/>
      <dgm:spPr/>
    </dgm:pt>
    <dgm:pt modelId="{AB3DAE81-FFDD-457A-B7E2-713BA910692E}" type="pres">
      <dgm:prSet presAssocID="{A34CB660-EFD2-48A8-80E6-D8DC93EF9E09}" presName="hierChild5" presStyleCnt="0"/>
      <dgm:spPr/>
    </dgm:pt>
    <dgm:pt modelId="{0A2C4E93-EECF-4817-8C4E-AFDAF15923C6}" type="pres">
      <dgm:prSet presAssocID="{5125EDEE-3E6C-4367-BBEF-FFF6CAD8F6C2}" presName="Name35" presStyleLbl="parChTrans1D3" presStyleIdx="1" presStyleCnt="2"/>
      <dgm:spPr/>
      <dgm:t>
        <a:bodyPr/>
        <a:lstStyle/>
        <a:p>
          <a:pPr rtl="1"/>
          <a:endParaRPr lang="fa-IR"/>
        </a:p>
      </dgm:t>
    </dgm:pt>
    <dgm:pt modelId="{E687A460-8F1D-46C9-8B5E-F66223E37544}" type="pres">
      <dgm:prSet presAssocID="{14DDE003-664E-4D99-880C-68F6441E64D9}" presName="hierRoot2" presStyleCnt="0">
        <dgm:presLayoutVars>
          <dgm:hierBranch val="r"/>
        </dgm:presLayoutVars>
      </dgm:prSet>
      <dgm:spPr/>
    </dgm:pt>
    <dgm:pt modelId="{EF066222-C4D8-40C9-BDE1-664F2E28197B}" type="pres">
      <dgm:prSet presAssocID="{14DDE003-664E-4D99-880C-68F6441E64D9}" presName="rootComposite" presStyleCnt="0"/>
      <dgm:spPr/>
    </dgm:pt>
    <dgm:pt modelId="{305341CD-F846-4F14-BA5B-8F2953BEE6A5}" type="pres">
      <dgm:prSet presAssocID="{14DDE003-664E-4D99-880C-68F6441E64D9}" presName="rootText" presStyleLbl="node3" presStyleIdx="1" presStyleCnt="2" custScaleX="216146" custLinFactNeighborX="4477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8C2AC74-14D2-461F-8035-6A9AF25961B2}" type="pres">
      <dgm:prSet presAssocID="{14DDE003-664E-4D99-880C-68F6441E64D9}" presName="rootConnector" presStyleLbl="node3" presStyleIdx="1" presStyleCnt="2"/>
      <dgm:spPr/>
      <dgm:t>
        <a:bodyPr/>
        <a:lstStyle/>
        <a:p>
          <a:pPr rtl="1"/>
          <a:endParaRPr lang="fa-IR"/>
        </a:p>
      </dgm:t>
    </dgm:pt>
    <dgm:pt modelId="{0FDFFE8D-3598-46DF-8279-440F61E062FF}" type="pres">
      <dgm:prSet presAssocID="{14DDE003-664E-4D99-880C-68F6441E64D9}" presName="hierChild4" presStyleCnt="0"/>
      <dgm:spPr/>
    </dgm:pt>
    <dgm:pt modelId="{7CC1E843-878C-4E13-B978-4586100ECF49}" type="pres">
      <dgm:prSet presAssocID="{14DDE003-664E-4D99-880C-68F6441E64D9}" presName="hierChild5" presStyleCnt="0"/>
      <dgm:spPr/>
    </dgm:pt>
    <dgm:pt modelId="{2EECBC33-5211-4C63-95F7-506D15CDE06E}" type="pres">
      <dgm:prSet presAssocID="{FC60C371-06D4-448F-9D01-ABB5DF706A01}" presName="hierChild5" presStyleCnt="0"/>
      <dgm:spPr/>
    </dgm:pt>
    <dgm:pt modelId="{6A0CC0AB-F48F-4FA1-8B39-D71626DEE8F7}" type="pres">
      <dgm:prSet presAssocID="{58DEE25C-1FAA-4B91-8B7F-574A1F8735A7}" presName="hierChild3" presStyleCnt="0"/>
      <dgm:spPr/>
    </dgm:pt>
  </dgm:ptLst>
  <dgm:cxnLst>
    <dgm:cxn modelId="{20EAB9AA-63B0-4A84-A9BE-6E7D30CBF488}" type="presOf" srcId="{407618D8-64BF-4791-A165-CE5DED76DC4B}" destId="{A70AEE08-85BF-430F-819A-764B4EA2DD56}" srcOrd="0" destOrd="0" presId="urn:microsoft.com/office/officeart/2005/8/layout/orgChart1"/>
    <dgm:cxn modelId="{E835C3BA-E38A-4A98-B287-B96A26032116}" type="presOf" srcId="{14DDE003-664E-4D99-880C-68F6441E64D9}" destId="{305341CD-F846-4F14-BA5B-8F2953BEE6A5}" srcOrd="0" destOrd="0" presId="urn:microsoft.com/office/officeart/2005/8/layout/orgChart1"/>
    <dgm:cxn modelId="{93AF33FE-79DB-45C0-A9AB-27BC358EB591}" srcId="{FC60C371-06D4-448F-9D01-ABB5DF706A01}" destId="{14DDE003-664E-4D99-880C-68F6441E64D9}" srcOrd="1" destOrd="0" parTransId="{5125EDEE-3E6C-4367-BBEF-FFF6CAD8F6C2}" sibTransId="{DEE7CC96-F83F-4B25-BC5F-EDA4C6A39F0E}"/>
    <dgm:cxn modelId="{85F17EE0-B697-4483-9B0B-B36D62C9CB4B}" type="presOf" srcId="{5125EDEE-3E6C-4367-BBEF-FFF6CAD8F6C2}" destId="{0A2C4E93-EECF-4817-8C4E-AFDAF15923C6}" srcOrd="0" destOrd="0" presId="urn:microsoft.com/office/officeart/2005/8/layout/orgChart1"/>
    <dgm:cxn modelId="{2137E5BF-51A8-4980-BFCE-3A4722420BBD}" type="presOf" srcId="{A34CB660-EFD2-48A8-80E6-D8DC93EF9E09}" destId="{7D51887B-EFD4-4675-9BD1-81A6442CBD62}" srcOrd="1" destOrd="0" presId="urn:microsoft.com/office/officeart/2005/8/layout/orgChart1"/>
    <dgm:cxn modelId="{6AE28636-9768-4E0B-BE7E-090931786DF1}" srcId="{58DEE25C-1FAA-4B91-8B7F-574A1F8735A7}" destId="{FC60C371-06D4-448F-9D01-ABB5DF706A01}" srcOrd="1" destOrd="0" parTransId="{F9589E75-38F3-4094-805D-525516809088}" sibTransId="{7DA0286B-D68A-472A-9A47-43645A462EA7}"/>
    <dgm:cxn modelId="{69BF4830-CACB-4290-BE1F-339863EAD0DA}" srcId="{58DEE25C-1FAA-4B91-8B7F-574A1F8735A7}" destId="{407618D8-64BF-4791-A165-CE5DED76DC4B}" srcOrd="0" destOrd="0" parTransId="{B1C6BA4E-F6F9-43E5-9FD6-1589B72235DA}" sibTransId="{30D062D1-ADE8-4D26-8E13-F40230C156F4}"/>
    <dgm:cxn modelId="{F2D13E37-428F-4048-8E21-4BDE977AC6AB}" type="presOf" srcId="{FC60C371-06D4-448F-9D01-ABB5DF706A01}" destId="{8F06A3CA-B993-47F2-B695-168D901B12ED}" srcOrd="1" destOrd="0" presId="urn:microsoft.com/office/officeart/2005/8/layout/orgChart1"/>
    <dgm:cxn modelId="{DC5EA1B7-4A63-4FF9-BCA8-BB81BF73DE2C}" type="presOf" srcId="{FC60C371-06D4-448F-9D01-ABB5DF706A01}" destId="{39A37D49-811B-49F6-BAAC-77B81CF68FE3}" srcOrd="0" destOrd="0" presId="urn:microsoft.com/office/officeart/2005/8/layout/orgChart1"/>
    <dgm:cxn modelId="{09D16D12-DCD4-4502-BFDF-938353B35656}" type="presOf" srcId="{58DEE25C-1FAA-4B91-8B7F-574A1F8735A7}" destId="{2776F9E4-1EC5-4C70-B7C8-CEF5B9D05911}" srcOrd="0" destOrd="0" presId="urn:microsoft.com/office/officeart/2005/8/layout/orgChart1"/>
    <dgm:cxn modelId="{5AB6EDAE-BDB7-4BFB-9CC7-7C0ED584F267}" srcId="{FC60C371-06D4-448F-9D01-ABB5DF706A01}" destId="{A34CB660-EFD2-48A8-80E6-D8DC93EF9E09}" srcOrd="0" destOrd="0" parTransId="{77BE7169-A9A3-4624-AEF0-261775CAD05D}" sibTransId="{0A1E5E0F-2859-4BD6-B6C8-783BF6F11D00}"/>
    <dgm:cxn modelId="{6E0F97CB-CAD2-410A-A66F-2B9C3CF191CD}" type="presOf" srcId="{A34CB660-EFD2-48A8-80E6-D8DC93EF9E09}" destId="{36BF6215-92C9-4256-9C07-7A3EF1CE56B4}" srcOrd="0" destOrd="0" presId="urn:microsoft.com/office/officeart/2005/8/layout/orgChart1"/>
    <dgm:cxn modelId="{AFB5E27A-693A-4DCE-9EAB-46D5C3C25A79}" srcId="{217CE687-0D3D-4211-BBF1-4070EC8AF856}" destId="{58DEE25C-1FAA-4B91-8B7F-574A1F8735A7}" srcOrd="0" destOrd="0" parTransId="{FAF32587-F5AF-4819-8E98-51CE9B5AE00E}" sibTransId="{E051C57C-75CF-47B7-B07E-FEA5088B8663}"/>
    <dgm:cxn modelId="{791D2357-EDE4-4F59-8295-7EF420F7DEF9}" type="presOf" srcId="{14DDE003-664E-4D99-880C-68F6441E64D9}" destId="{88C2AC74-14D2-461F-8035-6A9AF25961B2}" srcOrd="1" destOrd="0" presId="urn:microsoft.com/office/officeart/2005/8/layout/orgChart1"/>
    <dgm:cxn modelId="{7A0A6D9E-E75B-42F9-9D50-A02EC1EC477A}" type="presOf" srcId="{58DEE25C-1FAA-4B91-8B7F-574A1F8735A7}" destId="{B9E81557-CB4E-4C7A-BF11-9C0A20BFBB8B}" srcOrd="1" destOrd="0" presId="urn:microsoft.com/office/officeart/2005/8/layout/orgChart1"/>
    <dgm:cxn modelId="{2E28AB52-A0E1-46CD-A6E5-1B4E22EAA8B5}" type="presOf" srcId="{F9589E75-38F3-4094-805D-525516809088}" destId="{C0A09706-441F-4F48-8E6D-9C7392367EA9}" srcOrd="0" destOrd="0" presId="urn:microsoft.com/office/officeart/2005/8/layout/orgChart1"/>
    <dgm:cxn modelId="{6CDC6F60-FB22-49BF-A436-AF9D86E0250E}" type="presOf" srcId="{77BE7169-A9A3-4624-AEF0-261775CAD05D}" destId="{7559AC41-CA17-4B30-887E-E90227CB619E}" srcOrd="0" destOrd="0" presId="urn:microsoft.com/office/officeart/2005/8/layout/orgChart1"/>
    <dgm:cxn modelId="{ABA9F4B0-3581-41FC-9FF6-99E07B8C4146}" type="presOf" srcId="{B1C6BA4E-F6F9-43E5-9FD6-1589B72235DA}" destId="{6EDA6F8C-0F82-438F-9936-4E476553036A}" srcOrd="0" destOrd="0" presId="urn:microsoft.com/office/officeart/2005/8/layout/orgChart1"/>
    <dgm:cxn modelId="{62A88703-313D-4B88-A310-B634505292CB}" type="presOf" srcId="{407618D8-64BF-4791-A165-CE5DED76DC4B}" destId="{433BF2A2-B458-488B-8143-0256F76B395D}" srcOrd="1" destOrd="0" presId="urn:microsoft.com/office/officeart/2005/8/layout/orgChart1"/>
    <dgm:cxn modelId="{2B8CDFDC-D12A-4E12-8C20-3C74D3419A5C}" type="presOf" srcId="{217CE687-0D3D-4211-BBF1-4070EC8AF856}" destId="{0BCD5C08-287B-4FC2-8AE3-44000D047B2F}" srcOrd="0" destOrd="0" presId="urn:microsoft.com/office/officeart/2005/8/layout/orgChart1"/>
    <dgm:cxn modelId="{79DCF9D6-D982-4F81-BDBC-3A8C53E4E733}" type="presParOf" srcId="{0BCD5C08-287B-4FC2-8AE3-44000D047B2F}" destId="{BF1EDB30-CFA2-4182-9376-06DFC9ECE93B}" srcOrd="0" destOrd="0" presId="urn:microsoft.com/office/officeart/2005/8/layout/orgChart1"/>
    <dgm:cxn modelId="{729B5DA8-196B-4B3E-864D-81AD57926BDF}" type="presParOf" srcId="{BF1EDB30-CFA2-4182-9376-06DFC9ECE93B}" destId="{021A8214-7CB9-4B2F-8B16-CE04A4B14258}" srcOrd="0" destOrd="0" presId="urn:microsoft.com/office/officeart/2005/8/layout/orgChart1"/>
    <dgm:cxn modelId="{95284ADE-3D36-4C23-8195-99F58D0C887F}" type="presParOf" srcId="{021A8214-7CB9-4B2F-8B16-CE04A4B14258}" destId="{2776F9E4-1EC5-4C70-B7C8-CEF5B9D05911}" srcOrd="0" destOrd="0" presId="urn:microsoft.com/office/officeart/2005/8/layout/orgChart1"/>
    <dgm:cxn modelId="{5DDC4DC8-B51B-4424-AC90-91835A927330}" type="presParOf" srcId="{021A8214-7CB9-4B2F-8B16-CE04A4B14258}" destId="{B9E81557-CB4E-4C7A-BF11-9C0A20BFBB8B}" srcOrd="1" destOrd="0" presId="urn:microsoft.com/office/officeart/2005/8/layout/orgChart1"/>
    <dgm:cxn modelId="{ECD08E1C-A529-4ED6-969F-D508710121BE}" type="presParOf" srcId="{BF1EDB30-CFA2-4182-9376-06DFC9ECE93B}" destId="{1193CECB-D0B2-43B4-ADEE-29C4E6AB8053}" srcOrd="1" destOrd="0" presId="urn:microsoft.com/office/officeart/2005/8/layout/orgChart1"/>
    <dgm:cxn modelId="{61418227-3005-4575-BEB2-C135B04D8004}" type="presParOf" srcId="{1193CECB-D0B2-43B4-ADEE-29C4E6AB8053}" destId="{6EDA6F8C-0F82-438F-9936-4E476553036A}" srcOrd="0" destOrd="0" presId="urn:microsoft.com/office/officeart/2005/8/layout/orgChart1"/>
    <dgm:cxn modelId="{D661E7E2-D10C-40EF-88DA-A6E13A00A682}" type="presParOf" srcId="{1193CECB-D0B2-43B4-ADEE-29C4E6AB8053}" destId="{3D8C5365-5E21-4F47-B890-1BC02E095E1F}" srcOrd="1" destOrd="0" presId="urn:microsoft.com/office/officeart/2005/8/layout/orgChart1"/>
    <dgm:cxn modelId="{C4977E4D-E14E-45F8-96D5-3818E2882E06}" type="presParOf" srcId="{3D8C5365-5E21-4F47-B890-1BC02E095E1F}" destId="{4FDE8210-480A-4A35-8815-AFE74F07118D}" srcOrd="0" destOrd="0" presId="urn:microsoft.com/office/officeart/2005/8/layout/orgChart1"/>
    <dgm:cxn modelId="{A9EB04D4-F093-4AF7-9FC6-249EB98D4F31}" type="presParOf" srcId="{4FDE8210-480A-4A35-8815-AFE74F07118D}" destId="{A70AEE08-85BF-430F-819A-764B4EA2DD56}" srcOrd="0" destOrd="0" presId="urn:microsoft.com/office/officeart/2005/8/layout/orgChart1"/>
    <dgm:cxn modelId="{966CD294-18AC-40AE-A3A0-CC2B85CCE4B1}" type="presParOf" srcId="{4FDE8210-480A-4A35-8815-AFE74F07118D}" destId="{433BF2A2-B458-488B-8143-0256F76B395D}" srcOrd="1" destOrd="0" presId="urn:microsoft.com/office/officeart/2005/8/layout/orgChart1"/>
    <dgm:cxn modelId="{41867976-D4FD-42EA-AC2D-B217CD2CDCA6}" type="presParOf" srcId="{3D8C5365-5E21-4F47-B890-1BC02E095E1F}" destId="{C36776C8-2545-4F6E-9CFA-24743684A2EB}" srcOrd="1" destOrd="0" presId="urn:microsoft.com/office/officeart/2005/8/layout/orgChart1"/>
    <dgm:cxn modelId="{3711199C-E731-4D1B-82A7-5DD79CB926A8}" type="presParOf" srcId="{3D8C5365-5E21-4F47-B890-1BC02E095E1F}" destId="{E4FEBA9F-1B6A-4E20-87D8-B22959F0AD43}" srcOrd="2" destOrd="0" presId="urn:microsoft.com/office/officeart/2005/8/layout/orgChart1"/>
    <dgm:cxn modelId="{F2D357F4-DA72-493D-A614-9617A7E483F6}" type="presParOf" srcId="{1193CECB-D0B2-43B4-ADEE-29C4E6AB8053}" destId="{C0A09706-441F-4F48-8E6D-9C7392367EA9}" srcOrd="2" destOrd="0" presId="urn:microsoft.com/office/officeart/2005/8/layout/orgChart1"/>
    <dgm:cxn modelId="{A4923183-D1C6-4946-AF97-B00B65CEB7ED}" type="presParOf" srcId="{1193CECB-D0B2-43B4-ADEE-29C4E6AB8053}" destId="{8FA1F133-AC94-4308-96D6-594D8AE77460}" srcOrd="3" destOrd="0" presId="urn:microsoft.com/office/officeart/2005/8/layout/orgChart1"/>
    <dgm:cxn modelId="{BB66B4D4-E6E1-4423-AD46-3B1C21649C04}" type="presParOf" srcId="{8FA1F133-AC94-4308-96D6-594D8AE77460}" destId="{6E7355A1-A642-416D-91C3-7006D04B097E}" srcOrd="0" destOrd="0" presId="urn:microsoft.com/office/officeart/2005/8/layout/orgChart1"/>
    <dgm:cxn modelId="{AA78AE03-E7B5-4A63-B444-43F414BB7A18}" type="presParOf" srcId="{6E7355A1-A642-416D-91C3-7006D04B097E}" destId="{39A37D49-811B-49F6-BAAC-77B81CF68FE3}" srcOrd="0" destOrd="0" presId="urn:microsoft.com/office/officeart/2005/8/layout/orgChart1"/>
    <dgm:cxn modelId="{C8AB70AD-DF7C-403D-AE23-41EA13E749F3}" type="presParOf" srcId="{6E7355A1-A642-416D-91C3-7006D04B097E}" destId="{8F06A3CA-B993-47F2-B695-168D901B12ED}" srcOrd="1" destOrd="0" presId="urn:microsoft.com/office/officeart/2005/8/layout/orgChart1"/>
    <dgm:cxn modelId="{74C937B6-F645-43D1-B361-7D34BE5AD6B8}" type="presParOf" srcId="{8FA1F133-AC94-4308-96D6-594D8AE77460}" destId="{A5F2EBB3-DE5C-411E-B023-C48E22A84DB7}" srcOrd="1" destOrd="0" presId="urn:microsoft.com/office/officeart/2005/8/layout/orgChart1"/>
    <dgm:cxn modelId="{351DB362-0154-4809-ADD3-B5C0A3535C2D}" type="presParOf" srcId="{A5F2EBB3-DE5C-411E-B023-C48E22A84DB7}" destId="{7559AC41-CA17-4B30-887E-E90227CB619E}" srcOrd="0" destOrd="0" presId="urn:microsoft.com/office/officeart/2005/8/layout/orgChart1"/>
    <dgm:cxn modelId="{CC7C682B-B4D2-4DF5-A02D-8541C358FD9A}" type="presParOf" srcId="{A5F2EBB3-DE5C-411E-B023-C48E22A84DB7}" destId="{CB35D740-4485-458B-AE14-19CC184DB10D}" srcOrd="1" destOrd="0" presId="urn:microsoft.com/office/officeart/2005/8/layout/orgChart1"/>
    <dgm:cxn modelId="{51F58385-FDC1-4FD5-B5DD-82F7D251A25B}" type="presParOf" srcId="{CB35D740-4485-458B-AE14-19CC184DB10D}" destId="{8410A984-CB26-48DB-BFDA-B5D91CBEDBD2}" srcOrd="0" destOrd="0" presId="urn:microsoft.com/office/officeart/2005/8/layout/orgChart1"/>
    <dgm:cxn modelId="{AE9FDB09-9D4F-4221-8B22-6D0DB0B1C5F7}" type="presParOf" srcId="{8410A984-CB26-48DB-BFDA-B5D91CBEDBD2}" destId="{36BF6215-92C9-4256-9C07-7A3EF1CE56B4}" srcOrd="0" destOrd="0" presId="urn:microsoft.com/office/officeart/2005/8/layout/orgChart1"/>
    <dgm:cxn modelId="{0E1106A0-4C49-4207-B0CE-751FCDB0C263}" type="presParOf" srcId="{8410A984-CB26-48DB-BFDA-B5D91CBEDBD2}" destId="{7D51887B-EFD4-4675-9BD1-81A6442CBD62}" srcOrd="1" destOrd="0" presId="urn:microsoft.com/office/officeart/2005/8/layout/orgChart1"/>
    <dgm:cxn modelId="{8D9E9052-DF96-4420-A982-4135D0CE5E23}" type="presParOf" srcId="{CB35D740-4485-458B-AE14-19CC184DB10D}" destId="{08A71C50-B19D-4197-AFD3-546538BE03C9}" srcOrd="1" destOrd="0" presId="urn:microsoft.com/office/officeart/2005/8/layout/orgChart1"/>
    <dgm:cxn modelId="{C47D390E-6EF8-4F00-949A-4439843C1A6B}" type="presParOf" srcId="{CB35D740-4485-458B-AE14-19CC184DB10D}" destId="{AB3DAE81-FFDD-457A-B7E2-713BA910692E}" srcOrd="2" destOrd="0" presId="urn:microsoft.com/office/officeart/2005/8/layout/orgChart1"/>
    <dgm:cxn modelId="{80DABDC7-E2A1-4596-836C-AAEDBD1A2758}" type="presParOf" srcId="{A5F2EBB3-DE5C-411E-B023-C48E22A84DB7}" destId="{0A2C4E93-EECF-4817-8C4E-AFDAF15923C6}" srcOrd="2" destOrd="0" presId="urn:microsoft.com/office/officeart/2005/8/layout/orgChart1"/>
    <dgm:cxn modelId="{070F44E7-A199-4D53-920A-7C4AE2E521B1}" type="presParOf" srcId="{A5F2EBB3-DE5C-411E-B023-C48E22A84DB7}" destId="{E687A460-8F1D-46C9-8B5E-F66223E37544}" srcOrd="3" destOrd="0" presId="urn:microsoft.com/office/officeart/2005/8/layout/orgChart1"/>
    <dgm:cxn modelId="{90E15B2C-A9B7-486C-A57F-7963E90C20FB}" type="presParOf" srcId="{E687A460-8F1D-46C9-8B5E-F66223E37544}" destId="{EF066222-C4D8-40C9-BDE1-664F2E28197B}" srcOrd="0" destOrd="0" presId="urn:microsoft.com/office/officeart/2005/8/layout/orgChart1"/>
    <dgm:cxn modelId="{4C21BF1B-300C-417C-A203-607111D73124}" type="presParOf" srcId="{EF066222-C4D8-40C9-BDE1-664F2E28197B}" destId="{305341CD-F846-4F14-BA5B-8F2953BEE6A5}" srcOrd="0" destOrd="0" presId="urn:microsoft.com/office/officeart/2005/8/layout/orgChart1"/>
    <dgm:cxn modelId="{E80E99FF-140F-47B0-83F0-E2398907734C}" type="presParOf" srcId="{EF066222-C4D8-40C9-BDE1-664F2E28197B}" destId="{88C2AC74-14D2-461F-8035-6A9AF25961B2}" srcOrd="1" destOrd="0" presId="urn:microsoft.com/office/officeart/2005/8/layout/orgChart1"/>
    <dgm:cxn modelId="{5DB2BFFC-5417-4F38-B062-BEF9A33A501C}" type="presParOf" srcId="{E687A460-8F1D-46C9-8B5E-F66223E37544}" destId="{0FDFFE8D-3598-46DF-8279-440F61E062FF}" srcOrd="1" destOrd="0" presId="urn:microsoft.com/office/officeart/2005/8/layout/orgChart1"/>
    <dgm:cxn modelId="{07E88314-D29E-4D19-B2AB-AE2DFA66C160}" type="presParOf" srcId="{E687A460-8F1D-46C9-8B5E-F66223E37544}" destId="{7CC1E843-878C-4E13-B978-4586100ECF49}" srcOrd="2" destOrd="0" presId="urn:microsoft.com/office/officeart/2005/8/layout/orgChart1"/>
    <dgm:cxn modelId="{21839885-0593-4344-BEEF-E8C10C90812A}" type="presParOf" srcId="{8FA1F133-AC94-4308-96D6-594D8AE77460}" destId="{2EECBC33-5211-4C63-95F7-506D15CDE06E}" srcOrd="2" destOrd="0" presId="urn:microsoft.com/office/officeart/2005/8/layout/orgChart1"/>
    <dgm:cxn modelId="{C5EA8F59-D483-48C2-9998-170D7E587B9E}" type="presParOf" srcId="{BF1EDB30-CFA2-4182-9376-06DFC9ECE93B}" destId="{6A0CC0AB-F48F-4FA1-8B39-D71626DEE8F7}" srcOrd="2" destOrd="0" presId="urn:microsoft.com/office/officeart/2005/8/layout/orgChar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226B91-6487-4464-94AE-D960DB2ABB0B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F6F7A8-0414-4F3B-9ABC-784125BDC654}">
      <dgm:prSet phldrT="[Text]" custT="1"/>
      <dgm:spPr/>
      <dgm:t>
        <a:bodyPr/>
        <a:lstStyle/>
        <a:p>
          <a:pPr rtl="1"/>
          <a:r>
            <a:rPr lang="fa-IR" sz="1800" dirty="0" smtClean="0">
              <a:cs typeface="Mitra" pitchFamily="2" charset="-78"/>
            </a:rPr>
            <a:t>سند چشم انداز کشور</a:t>
          </a:r>
          <a:endParaRPr lang="en-US" sz="1800" dirty="0">
            <a:cs typeface="Mitra" pitchFamily="2" charset="-78"/>
          </a:endParaRPr>
        </a:p>
      </dgm:t>
    </dgm:pt>
    <dgm:pt modelId="{00F03F68-A6EA-4799-884C-37277BF9E734}" type="parTrans" cxnId="{BE06DDC3-D3CC-4181-8EAE-40AB086D602F}">
      <dgm:prSet/>
      <dgm:spPr/>
      <dgm:t>
        <a:bodyPr/>
        <a:lstStyle/>
        <a:p>
          <a:endParaRPr lang="en-US"/>
        </a:p>
      </dgm:t>
    </dgm:pt>
    <dgm:pt modelId="{318D800E-88ED-467A-AA45-E8CDF1A42F23}" type="sibTrans" cxnId="{BE06DDC3-D3CC-4181-8EAE-40AB086D602F}">
      <dgm:prSet/>
      <dgm:spPr/>
      <dgm:t>
        <a:bodyPr/>
        <a:lstStyle/>
        <a:p>
          <a:endParaRPr lang="en-US"/>
        </a:p>
      </dgm:t>
    </dgm:pt>
    <dgm:pt modelId="{5F51FDF2-654E-43E0-A1D9-24E1A5D5195B}">
      <dgm:prSet phldrT="[Text]" custT="1"/>
      <dgm:spPr/>
      <dgm:t>
        <a:bodyPr/>
        <a:lstStyle/>
        <a:p>
          <a:pPr rtl="1">
            <a:lnSpc>
              <a:spcPct val="100000"/>
            </a:lnSpc>
            <a:spcAft>
              <a:spcPts val="0"/>
            </a:spcAft>
          </a:pPr>
          <a:r>
            <a:rPr lang="fa-IR" sz="1800" b="1" dirty="0" smtClean="0">
              <a:cs typeface="Mitra" pitchFamily="2" charset="-78"/>
            </a:rPr>
            <a:t>تهيه سند </a:t>
          </a:r>
        </a:p>
        <a:p>
          <a:pPr rtl="1">
            <a:lnSpc>
              <a:spcPct val="100000"/>
            </a:lnSpc>
            <a:spcAft>
              <a:spcPts val="0"/>
            </a:spcAft>
          </a:pPr>
          <a:r>
            <a:rPr lang="fa-IR" sz="1800" b="1" dirty="0" smtClean="0">
              <a:cs typeface="Mitra" pitchFamily="2" charset="-78"/>
            </a:rPr>
            <a:t>چشم انداز نظام سلامت</a:t>
          </a:r>
          <a:endParaRPr lang="en-US" sz="1800" b="1" dirty="0" smtClean="0">
            <a:cs typeface="Mitra" pitchFamily="2" charset="-78"/>
          </a:endParaRPr>
        </a:p>
      </dgm:t>
    </dgm:pt>
    <dgm:pt modelId="{097D9BF8-49F1-4C6F-A00A-E9685E36441E}" type="parTrans" cxnId="{B3D6CCE4-EE3D-41FC-B93E-66631002C032}">
      <dgm:prSet/>
      <dgm:spPr/>
      <dgm:t>
        <a:bodyPr/>
        <a:lstStyle/>
        <a:p>
          <a:endParaRPr lang="en-US"/>
        </a:p>
      </dgm:t>
    </dgm:pt>
    <dgm:pt modelId="{38211C93-6C10-46DE-BBCE-1877DBDCE5E8}" type="sibTrans" cxnId="{B3D6CCE4-EE3D-41FC-B93E-66631002C032}">
      <dgm:prSet/>
      <dgm:spPr/>
      <dgm:t>
        <a:bodyPr/>
        <a:lstStyle/>
        <a:p>
          <a:endParaRPr lang="en-US"/>
        </a:p>
      </dgm:t>
    </dgm:pt>
    <dgm:pt modelId="{B1D7E390-7887-45BD-AC7A-97B76ABE6AEE}">
      <dgm:prSet phldrT="[Text]" custT="1"/>
      <dgm:spPr/>
      <dgm:t>
        <a:bodyPr/>
        <a:lstStyle/>
        <a:p>
          <a:r>
            <a:rPr lang="fa-IR" sz="1800" dirty="0" smtClean="0">
              <a:cs typeface="Mitra" pitchFamily="2" charset="-78"/>
            </a:rPr>
            <a:t>برنامه توسعه 5 ساله</a:t>
          </a:r>
          <a:endParaRPr lang="en-US" sz="1800" dirty="0" smtClean="0">
            <a:cs typeface="Mitra" pitchFamily="2" charset="-78"/>
          </a:endParaRPr>
        </a:p>
      </dgm:t>
    </dgm:pt>
    <dgm:pt modelId="{44232EE3-AA63-4033-B15F-039426363CDB}" type="parTrans" cxnId="{53482195-85E8-47FE-9E9C-24E34214B806}">
      <dgm:prSet/>
      <dgm:spPr/>
      <dgm:t>
        <a:bodyPr/>
        <a:lstStyle/>
        <a:p>
          <a:endParaRPr lang="en-US"/>
        </a:p>
      </dgm:t>
    </dgm:pt>
    <dgm:pt modelId="{57105163-4DA4-427B-8381-484ED39D066D}" type="sibTrans" cxnId="{53482195-85E8-47FE-9E9C-24E34214B806}">
      <dgm:prSet/>
      <dgm:spPr/>
      <dgm:t>
        <a:bodyPr/>
        <a:lstStyle/>
        <a:p>
          <a:endParaRPr lang="en-US"/>
        </a:p>
      </dgm:t>
    </dgm:pt>
    <dgm:pt modelId="{1B44E414-D477-4DC9-86E9-2C746E6738B5}">
      <dgm:prSet phldrT="[Text]" custT="1"/>
      <dgm:spPr/>
      <dgm:t>
        <a:bodyPr/>
        <a:lstStyle/>
        <a:p>
          <a:r>
            <a:rPr lang="fa-IR" sz="1800" dirty="0" smtClean="0">
              <a:cs typeface="Mitra" pitchFamily="2" charset="-78"/>
            </a:rPr>
            <a:t>برنامه عملياتي سالانه</a:t>
          </a:r>
          <a:endParaRPr lang="en-US" sz="1800" dirty="0" smtClean="0">
            <a:cs typeface="Mitra" pitchFamily="2" charset="-78"/>
          </a:endParaRPr>
        </a:p>
      </dgm:t>
    </dgm:pt>
    <dgm:pt modelId="{05ADD2E7-0596-4B92-90AA-50F0CB7AE4D7}" type="parTrans" cxnId="{78D85569-D2DB-4CF1-81B1-40C753AE8E51}">
      <dgm:prSet/>
      <dgm:spPr/>
      <dgm:t>
        <a:bodyPr/>
        <a:lstStyle/>
        <a:p>
          <a:endParaRPr lang="en-US"/>
        </a:p>
      </dgm:t>
    </dgm:pt>
    <dgm:pt modelId="{1C301BCD-1DCC-4FB1-AB87-B73229F57A27}" type="sibTrans" cxnId="{78D85569-D2DB-4CF1-81B1-40C753AE8E51}">
      <dgm:prSet/>
      <dgm:spPr/>
      <dgm:t>
        <a:bodyPr/>
        <a:lstStyle/>
        <a:p>
          <a:endParaRPr lang="en-US"/>
        </a:p>
      </dgm:t>
    </dgm:pt>
    <dgm:pt modelId="{CC649858-26AE-4E23-90F1-B299ACC3D726}">
      <dgm:prSet phldrT="[Text]"/>
      <dgm:spPr/>
      <dgm:t>
        <a:bodyPr/>
        <a:lstStyle/>
        <a:p>
          <a:pPr rtl="1"/>
          <a:r>
            <a:rPr lang="fa-IR" dirty="0" smtClean="0">
              <a:cs typeface="Mitra" pitchFamily="2" charset="-78"/>
            </a:rPr>
            <a:t>برنامه فوري</a:t>
          </a:r>
          <a:endParaRPr lang="en-US" dirty="0" smtClean="0">
            <a:cs typeface="Mitra" pitchFamily="2" charset="-78"/>
          </a:endParaRPr>
        </a:p>
      </dgm:t>
    </dgm:pt>
    <dgm:pt modelId="{15BEEE96-232A-447F-B5CD-53644118F985}" type="parTrans" cxnId="{5636A663-136B-4BBD-9D98-C2C21367768A}">
      <dgm:prSet/>
      <dgm:spPr/>
      <dgm:t>
        <a:bodyPr/>
        <a:lstStyle/>
        <a:p>
          <a:endParaRPr lang="en-US"/>
        </a:p>
      </dgm:t>
    </dgm:pt>
    <dgm:pt modelId="{BB18361E-97FC-4764-8830-EA6386318C73}" type="sibTrans" cxnId="{5636A663-136B-4BBD-9D98-C2C21367768A}">
      <dgm:prSet/>
      <dgm:spPr/>
      <dgm:t>
        <a:bodyPr/>
        <a:lstStyle/>
        <a:p>
          <a:endParaRPr lang="en-US"/>
        </a:p>
      </dgm:t>
    </dgm:pt>
    <dgm:pt modelId="{158C28B1-87AC-4B04-B9A3-4B8F424AC124}">
      <dgm:prSet phldrT="[Text]"/>
      <dgm:spPr/>
      <dgm:t>
        <a:bodyPr/>
        <a:lstStyle/>
        <a:p>
          <a:pPr rtl="1"/>
          <a:r>
            <a:rPr lang="fa-IR" dirty="0" smtClean="0">
              <a:cs typeface="Mitra" pitchFamily="2" charset="-78"/>
            </a:rPr>
            <a:t>برنامه بين المللي</a:t>
          </a:r>
          <a:endParaRPr lang="en-US" dirty="0" smtClean="0">
            <a:cs typeface="Mitra" pitchFamily="2" charset="-78"/>
          </a:endParaRPr>
        </a:p>
      </dgm:t>
    </dgm:pt>
    <dgm:pt modelId="{9897BBE9-36C6-4A64-B46E-026F5FC05B55}" type="parTrans" cxnId="{713370C8-7675-4DE1-8F71-99C3B6D27191}">
      <dgm:prSet/>
      <dgm:spPr/>
      <dgm:t>
        <a:bodyPr/>
        <a:lstStyle/>
        <a:p>
          <a:endParaRPr lang="en-US"/>
        </a:p>
      </dgm:t>
    </dgm:pt>
    <dgm:pt modelId="{015DC4D0-5BB8-47F8-BCEF-9EC49743345D}" type="sibTrans" cxnId="{713370C8-7675-4DE1-8F71-99C3B6D27191}">
      <dgm:prSet/>
      <dgm:spPr/>
      <dgm:t>
        <a:bodyPr/>
        <a:lstStyle/>
        <a:p>
          <a:endParaRPr lang="en-US"/>
        </a:p>
      </dgm:t>
    </dgm:pt>
    <dgm:pt modelId="{5EA2A88B-D6AF-4034-A0B3-537AFAA71494}">
      <dgm:prSet phldrT="[Text]"/>
      <dgm:spPr/>
      <dgm:t>
        <a:bodyPr/>
        <a:lstStyle/>
        <a:p>
          <a:pPr rtl="1"/>
          <a:r>
            <a:rPr lang="fa-IR" dirty="0" smtClean="0">
              <a:cs typeface="Mitra" pitchFamily="2" charset="-78"/>
            </a:rPr>
            <a:t>برنامه جاري </a:t>
          </a:r>
          <a:endParaRPr lang="en-US" dirty="0" smtClean="0">
            <a:cs typeface="Mitra" pitchFamily="2" charset="-78"/>
          </a:endParaRPr>
        </a:p>
      </dgm:t>
    </dgm:pt>
    <dgm:pt modelId="{F74348B7-D708-453B-8D42-AAC16078077C}" type="parTrans" cxnId="{10BCBA37-BC8B-4CA7-A464-3B273BF700A9}">
      <dgm:prSet/>
      <dgm:spPr/>
      <dgm:t>
        <a:bodyPr/>
        <a:lstStyle/>
        <a:p>
          <a:endParaRPr lang="en-US"/>
        </a:p>
      </dgm:t>
    </dgm:pt>
    <dgm:pt modelId="{2EBDEA14-2BDE-4EBE-BF9D-DBF95B23A9B0}" type="sibTrans" cxnId="{10BCBA37-BC8B-4CA7-A464-3B273BF700A9}">
      <dgm:prSet/>
      <dgm:spPr/>
      <dgm:t>
        <a:bodyPr/>
        <a:lstStyle/>
        <a:p>
          <a:endParaRPr lang="en-US"/>
        </a:p>
      </dgm:t>
    </dgm:pt>
    <dgm:pt modelId="{86AEF13E-BBB9-444C-8A93-48FF315BEC7D}" type="pres">
      <dgm:prSet presAssocID="{65226B91-6487-4464-94AE-D960DB2ABB0B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5CFE95F8-B32C-43D5-AE8F-013174ED79DD}" type="pres">
      <dgm:prSet presAssocID="{65226B91-6487-4464-94AE-D960DB2ABB0B}" presName="pyramid" presStyleLbl="node1" presStyleIdx="0" presStyleCnt="1" custLinFactNeighborX="-147"/>
      <dgm:spPr/>
    </dgm:pt>
    <dgm:pt modelId="{7384F569-935E-4F17-8E7B-414EF28210D1}" type="pres">
      <dgm:prSet presAssocID="{65226B91-6487-4464-94AE-D960DB2ABB0B}" presName="theList" presStyleCnt="0"/>
      <dgm:spPr/>
    </dgm:pt>
    <dgm:pt modelId="{B5069793-A6DF-4D33-A5F2-360CD4C964EE}" type="pres">
      <dgm:prSet presAssocID="{F6F6F7A8-0414-4F3B-9ABC-784125BDC654}" presName="aNode" presStyleLbl="fgAcc1" presStyleIdx="0" presStyleCnt="7" custScaleX="51854" custScaleY="158186" custLinFactY="-29973" custLinFactNeighborX="-9593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C80E4C-51D1-4D10-96C7-21BCA24B1375}" type="pres">
      <dgm:prSet presAssocID="{F6F6F7A8-0414-4F3B-9ABC-784125BDC654}" presName="aSpace" presStyleCnt="0"/>
      <dgm:spPr/>
    </dgm:pt>
    <dgm:pt modelId="{25B50D46-58B3-42CB-B730-1A72F3345415}" type="pres">
      <dgm:prSet presAssocID="{5F51FDF2-654E-43E0-A1D9-24E1A5D5195B}" presName="aNode" presStyleLbl="fgAcc1" presStyleIdx="1" presStyleCnt="7" custScaleX="60110" custScaleY="160402" custLinFactY="86344" custLinFactNeighborX="-10311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7B8D2-0043-4988-A1A2-FCD4B4B36F44}" type="pres">
      <dgm:prSet presAssocID="{5F51FDF2-654E-43E0-A1D9-24E1A5D5195B}" presName="aSpace" presStyleCnt="0"/>
      <dgm:spPr/>
    </dgm:pt>
    <dgm:pt modelId="{674F1091-11B3-4558-AE14-A0EBCB0B196D}" type="pres">
      <dgm:prSet presAssocID="{B1D7E390-7887-45BD-AC7A-97B76ABE6AEE}" presName="aNode" presStyleLbl="fgAcc1" presStyleIdx="2" presStyleCnt="7" custScaleX="46155" custScaleY="199436" custLinFactY="202068" custLinFactNeighborX="-9743" custLinFactNeighborY="3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413603-140B-424F-B895-05339CDDDD55}" type="pres">
      <dgm:prSet presAssocID="{B1D7E390-7887-45BD-AC7A-97B76ABE6AEE}" presName="aSpace" presStyleCnt="0"/>
      <dgm:spPr/>
    </dgm:pt>
    <dgm:pt modelId="{1C80159C-AC82-4EF5-B039-5EB4A0ED6034}" type="pres">
      <dgm:prSet presAssocID="{1B44E414-D477-4DC9-86E9-2C746E6738B5}" presName="aNode" presStyleLbl="fgAcc1" presStyleIdx="3" presStyleCnt="7" custScaleX="46155" custScaleY="167333" custLinFactY="296360" custLinFactNeighborX="-10797" custLinFactNeighborY="3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18A79C-5B28-430D-B8CD-97079D7D23F7}" type="pres">
      <dgm:prSet presAssocID="{1B44E414-D477-4DC9-86E9-2C746E6738B5}" presName="aSpace" presStyleCnt="0"/>
      <dgm:spPr/>
    </dgm:pt>
    <dgm:pt modelId="{98B734A3-CD94-4B0F-9575-1BD204C14E4D}" type="pres">
      <dgm:prSet presAssocID="{CC649858-26AE-4E23-90F1-B299ACC3D726}" presName="aNode" presStyleLbl="fgAcc1" presStyleIdx="4" presStyleCnt="7" custScaleX="29865" custScaleY="96173" custLinFactY="30024" custLinFactNeighborX="39321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F4F10E-A828-4207-AAC4-9AD6F6154E0B}" type="pres">
      <dgm:prSet presAssocID="{CC649858-26AE-4E23-90F1-B299ACC3D726}" presName="aSpace" presStyleCnt="0"/>
      <dgm:spPr/>
    </dgm:pt>
    <dgm:pt modelId="{E92BDCE2-E5B4-434B-A882-AAEC44739E8D}" type="pres">
      <dgm:prSet presAssocID="{5EA2A88B-D6AF-4034-A0B3-537AFAA71494}" presName="aNode" presStyleLbl="fgAcc1" presStyleIdx="5" presStyleCnt="7" custScaleX="29865" custScaleY="96173" custLinFactY="54558" custLinFactNeighborX="39321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B21A5F-3144-4BE9-93D8-58E0BD915C99}" type="pres">
      <dgm:prSet presAssocID="{5EA2A88B-D6AF-4034-A0B3-537AFAA71494}" presName="aSpace" presStyleCnt="0"/>
      <dgm:spPr/>
    </dgm:pt>
    <dgm:pt modelId="{E456A0F0-3339-4828-ACF6-0C61118C3C8B}" type="pres">
      <dgm:prSet presAssocID="{158C28B1-87AC-4B04-B9A3-4B8F424AC124}" presName="aNode" presStyleLbl="fgAcc1" presStyleIdx="6" presStyleCnt="7" custScaleX="29865" custScaleY="96173" custLinFactY="89646" custLinFactNeighborX="39321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2B368D-B7D2-4B8F-AB93-17E66EFB69E0}" type="pres">
      <dgm:prSet presAssocID="{158C28B1-87AC-4B04-B9A3-4B8F424AC124}" presName="aSpace" presStyleCnt="0"/>
      <dgm:spPr/>
    </dgm:pt>
  </dgm:ptLst>
  <dgm:cxnLst>
    <dgm:cxn modelId="{97598878-A201-4CD7-9F36-E0F6F12E24D0}" type="presOf" srcId="{5EA2A88B-D6AF-4034-A0B3-537AFAA71494}" destId="{E92BDCE2-E5B4-434B-A882-AAEC44739E8D}" srcOrd="0" destOrd="0" presId="urn:microsoft.com/office/officeart/2005/8/layout/pyramid2"/>
    <dgm:cxn modelId="{B3D6CCE4-EE3D-41FC-B93E-66631002C032}" srcId="{65226B91-6487-4464-94AE-D960DB2ABB0B}" destId="{5F51FDF2-654E-43E0-A1D9-24E1A5D5195B}" srcOrd="1" destOrd="0" parTransId="{097D9BF8-49F1-4C6F-A00A-E9685E36441E}" sibTransId="{38211C93-6C10-46DE-BBCE-1877DBDCE5E8}"/>
    <dgm:cxn modelId="{5636A663-136B-4BBD-9D98-C2C21367768A}" srcId="{65226B91-6487-4464-94AE-D960DB2ABB0B}" destId="{CC649858-26AE-4E23-90F1-B299ACC3D726}" srcOrd="4" destOrd="0" parTransId="{15BEEE96-232A-447F-B5CD-53644118F985}" sibTransId="{BB18361E-97FC-4764-8830-EA6386318C73}"/>
    <dgm:cxn modelId="{24F18643-649E-41D1-907E-C09B441751F8}" type="presOf" srcId="{65226B91-6487-4464-94AE-D960DB2ABB0B}" destId="{86AEF13E-BBB9-444C-8A93-48FF315BEC7D}" srcOrd="0" destOrd="0" presId="urn:microsoft.com/office/officeart/2005/8/layout/pyramid2"/>
    <dgm:cxn modelId="{5E6896AF-7B99-4EE5-8978-3AE074557B95}" type="presOf" srcId="{B1D7E390-7887-45BD-AC7A-97B76ABE6AEE}" destId="{674F1091-11B3-4558-AE14-A0EBCB0B196D}" srcOrd="0" destOrd="0" presId="urn:microsoft.com/office/officeart/2005/8/layout/pyramid2"/>
    <dgm:cxn modelId="{79C1D3ED-B26A-4EA4-955E-5AB96D332701}" type="presOf" srcId="{CC649858-26AE-4E23-90F1-B299ACC3D726}" destId="{98B734A3-CD94-4B0F-9575-1BD204C14E4D}" srcOrd="0" destOrd="0" presId="urn:microsoft.com/office/officeart/2005/8/layout/pyramid2"/>
    <dgm:cxn modelId="{0297A6ED-CF4C-4F17-9B11-B4A81CCE6867}" type="presOf" srcId="{158C28B1-87AC-4B04-B9A3-4B8F424AC124}" destId="{E456A0F0-3339-4828-ACF6-0C61118C3C8B}" srcOrd="0" destOrd="0" presId="urn:microsoft.com/office/officeart/2005/8/layout/pyramid2"/>
    <dgm:cxn modelId="{ECA393C6-58FE-4EBA-AE05-3F5AC196D045}" type="presOf" srcId="{1B44E414-D477-4DC9-86E9-2C746E6738B5}" destId="{1C80159C-AC82-4EF5-B039-5EB4A0ED6034}" srcOrd="0" destOrd="0" presId="urn:microsoft.com/office/officeart/2005/8/layout/pyramid2"/>
    <dgm:cxn modelId="{BE06DDC3-D3CC-4181-8EAE-40AB086D602F}" srcId="{65226B91-6487-4464-94AE-D960DB2ABB0B}" destId="{F6F6F7A8-0414-4F3B-9ABC-784125BDC654}" srcOrd="0" destOrd="0" parTransId="{00F03F68-A6EA-4799-884C-37277BF9E734}" sibTransId="{318D800E-88ED-467A-AA45-E8CDF1A42F23}"/>
    <dgm:cxn modelId="{10BCBA37-BC8B-4CA7-A464-3B273BF700A9}" srcId="{65226B91-6487-4464-94AE-D960DB2ABB0B}" destId="{5EA2A88B-D6AF-4034-A0B3-537AFAA71494}" srcOrd="5" destOrd="0" parTransId="{F74348B7-D708-453B-8D42-AAC16078077C}" sibTransId="{2EBDEA14-2BDE-4EBE-BF9D-DBF95B23A9B0}"/>
    <dgm:cxn modelId="{A5C5831B-1F1C-4C36-ADA5-69E2FBD78478}" type="presOf" srcId="{F6F6F7A8-0414-4F3B-9ABC-784125BDC654}" destId="{B5069793-A6DF-4D33-A5F2-360CD4C964EE}" srcOrd="0" destOrd="0" presId="urn:microsoft.com/office/officeart/2005/8/layout/pyramid2"/>
    <dgm:cxn modelId="{DB851196-B9C9-413B-A241-D8F1FCC7ACB3}" type="presOf" srcId="{5F51FDF2-654E-43E0-A1D9-24E1A5D5195B}" destId="{25B50D46-58B3-42CB-B730-1A72F3345415}" srcOrd="0" destOrd="0" presId="urn:microsoft.com/office/officeart/2005/8/layout/pyramid2"/>
    <dgm:cxn modelId="{53482195-85E8-47FE-9E9C-24E34214B806}" srcId="{65226B91-6487-4464-94AE-D960DB2ABB0B}" destId="{B1D7E390-7887-45BD-AC7A-97B76ABE6AEE}" srcOrd="2" destOrd="0" parTransId="{44232EE3-AA63-4033-B15F-039426363CDB}" sibTransId="{57105163-4DA4-427B-8381-484ED39D066D}"/>
    <dgm:cxn modelId="{713370C8-7675-4DE1-8F71-99C3B6D27191}" srcId="{65226B91-6487-4464-94AE-D960DB2ABB0B}" destId="{158C28B1-87AC-4B04-B9A3-4B8F424AC124}" srcOrd="6" destOrd="0" parTransId="{9897BBE9-36C6-4A64-B46E-026F5FC05B55}" sibTransId="{015DC4D0-5BB8-47F8-BCEF-9EC49743345D}"/>
    <dgm:cxn modelId="{78D85569-D2DB-4CF1-81B1-40C753AE8E51}" srcId="{65226B91-6487-4464-94AE-D960DB2ABB0B}" destId="{1B44E414-D477-4DC9-86E9-2C746E6738B5}" srcOrd="3" destOrd="0" parTransId="{05ADD2E7-0596-4B92-90AA-50F0CB7AE4D7}" sibTransId="{1C301BCD-1DCC-4FB1-AB87-B73229F57A27}"/>
    <dgm:cxn modelId="{C75261F8-AE9F-4825-9A7C-39741192B817}" type="presParOf" srcId="{86AEF13E-BBB9-444C-8A93-48FF315BEC7D}" destId="{5CFE95F8-B32C-43D5-AE8F-013174ED79DD}" srcOrd="0" destOrd="0" presId="urn:microsoft.com/office/officeart/2005/8/layout/pyramid2"/>
    <dgm:cxn modelId="{F98F781C-C374-4B9B-AAC8-46F0EF103D8B}" type="presParOf" srcId="{86AEF13E-BBB9-444C-8A93-48FF315BEC7D}" destId="{7384F569-935E-4F17-8E7B-414EF28210D1}" srcOrd="1" destOrd="0" presId="urn:microsoft.com/office/officeart/2005/8/layout/pyramid2"/>
    <dgm:cxn modelId="{8CBA4141-65DE-4C58-921F-6A31B238AF98}" type="presParOf" srcId="{7384F569-935E-4F17-8E7B-414EF28210D1}" destId="{B5069793-A6DF-4D33-A5F2-360CD4C964EE}" srcOrd="0" destOrd="0" presId="urn:microsoft.com/office/officeart/2005/8/layout/pyramid2"/>
    <dgm:cxn modelId="{0AE25F46-7487-418F-ADA3-3755ACB0AD92}" type="presParOf" srcId="{7384F569-935E-4F17-8E7B-414EF28210D1}" destId="{99C80E4C-51D1-4D10-96C7-21BCA24B1375}" srcOrd="1" destOrd="0" presId="urn:microsoft.com/office/officeart/2005/8/layout/pyramid2"/>
    <dgm:cxn modelId="{8F7A2C84-59D2-4D73-9AD7-329AFCC2D5B8}" type="presParOf" srcId="{7384F569-935E-4F17-8E7B-414EF28210D1}" destId="{25B50D46-58B3-42CB-B730-1A72F3345415}" srcOrd="2" destOrd="0" presId="urn:microsoft.com/office/officeart/2005/8/layout/pyramid2"/>
    <dgm:cxn modelId="{9430BC22-9A9A-4F93-9A70-22E98E740A09}" type="presParOf" srcId="{7384F569-935E-4F17-8E7B-414EF28210D1}" destId="{40C7B8D2-0043-4988-A1A2-FCD4B4B36F44}" srcOrd="3" destOrd="0" presId="urn:microsoft.com/office/officeart/2005/8/layout/pyramid2"/>
    <dgm:cxn modelId="{B1657774-0BF4-478C-B272-C023462DB122}" type="presParOf" srcId="{7384F569-935E-4F17-8E7B-414EF28210D1}" destId="{674F1091-11B3-4558-AE14-A0EBCB0B196D}" srcOrd="4" destOrd="0" presId="urn:microsoft.com/office/officeart/2005/8/layout/pyramid2"/>
    <dgm:cxn modelId="{5A18A0F8-43A9-4435-A9FC-656A570ADD78}" type="presParOf" srcId="{7384F569-935E-4F17-8E7B-414EF28210D1}" destId="{9B413603-140B-424F-B895-05339CDDDD55}" srcOrd="5" destOrd="0" presId="urn:microsoft.com/office/officeart/2005/8/layout/pyramid2"/>
    <dgm:cxn modelId="{D3F36514-7B35-4659-9C44-25485114611D}" type="presParOf" srcId="{7384F569-935E-4F17-8E7B-414EF28210D1}" destId="{1C80159C-AC82-4EF5-B039-5EB4A0ED6034}" srcOrd="6" destOrd="0" presId="urn:microsoft.com/office/officeart/2005/8/layout/pyramid2"/>
    <dgm:cxn modelId="{14D94021-DBBA-43EF-82D4-D0763D54905C}" type="presParOf" srcId="{7384F569-935E-4F17-8E7B-414EF28210D1}" destId="{F818A79C-5B28-430D-B8CD-97079D7D23F7}" srcOrd="7" destOrd="0" presId="urn:microsoft.com/office/officeart/2005/8/layout/pyramid2"/>
    <dgm:cxn modelId="{550F380F-5510-410D-BA5E-835951AC6736}" type="presParOf" srcId="{7384F569-935E-4F17-8E7B-414EF28210D1}" destId="{98B734A3-CD94-4B0F-9575-1BD204C14E4D}" srcOrd="8" destOrd="0" presId="urn:microsoft.com/office/officeart/2005/8/layout/pyramid2"/>
    <dgm:cxn modelId="{89664882-D608-4F86-B296-138CBDFB1510}" type="presParOf" srcId="{7384F569-935E-4F17-8E7B-414EF28210D1}" destId="{0EF4F10E-A828-4207-AAC4-9AD6F6154E0B}" srcOrd="9" destOrd="0" presId="urn:microsoft.com/office/officeart/2005/8/layout/pyramid2"/>
    <dgm:cxn modelId="{DD2C7DE8-C5C5-4AE7-B0CF-F0203E92674E}" type="presParOf" srcId="{7384F569-935E-4F17-8E7B-414EF28210D1}" destId="{E92BDCE2-E5B4-434B-A882-AAEC44739E8D}" srcOrd="10" destOrd="0" presId="urn:microsoft.com/office/officeart/2005/8/layout/pyramid2"/>
    <dgm:cxn modelId="{86181567-7BDD-49B8-8099-126AD6D83D05}" type="presParOf" srcId="{7384F569-935E-4F17-8E7B-414EF28210D1}" destId="{EEB21A5F-3144-4BE9-93D8-58E0BD915C99}" srcOrd="11" destOrd="0" presId="urn:microsoft.com/office/officeart/2005/8/layout/pyramid2"/>
    <dgm:cxn modelId="{A1BAABF0-D2C9-4131-8035-011735D9C459}" type="presParOf" srcId="{7384F569-935E-4F17-8E7B-414EF28210D1}" destId="{E456A0F0-3339-4828-ACF6-0C61118C3C8B}" srcOrd="12" destOrd="0" presId="urn:microsoft.com/office/officeart/2005/8/layout/pyramid2"/>
    <dgm:cxn modelId="{FCFFD307-B810-4BF6-8D52-E592CF5A2612}" type="presParOf" srcId="{7384F569-935E-4F17-8E7B-414EF28210D1}" destId="{772B368D-B7D2-4B8F-AB93-17E66EFB69E0}" srcOrd="13" destOrd="0" presId="urn:microsoft.com/office/officeart/2005/8/layout/pyramid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C15ABF1-7248-4D47-8622-DE35D9312005}" type="datetimeFigureOut">
              <a:rPr lang="fa-IR" smtClean="0"/>
              <a:pPr/>
              <a:t>1433/11/01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9EE66C9-63D9-4C20-B504-E129DC90DDEA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112C9A-5982-46F1-9A0C-B825C808AD45}" type="slidenum">
              <a:rPr lang="fa-IR" smtClean="0"/>
              <a:pPr/>
              <a:t>2</a:t>
            </a:fld>
            <a:endParaRPr lang="fa-I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7F0A12-8907-44AE-BCD9-B26018483076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F343F7-D986-4ABE-958F-7E39937DE370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a-I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a-I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a-I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93CC76-492E-4919-89AE-B87555275962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93CC76-492E-4919-89AE-B87555275962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93CC76-492E-4919-89AE-B87555275962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a-I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1F0E9-610E-4765-92BF-A42AEBCA79CD}" type="slidenum">
              <a:rPr lang="fa-IR" smtClean="0"/>
              <a:pPr/>
              <a:t>30</a:t>
            </a:fld>
            <a:endParaRPr lang="fa-I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B2831C-F7F0-4987-B162-54E6DF9C2185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a-IR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A80AAE-46DC-4A33-A70E-568223B50060}" type="slidenum">
              <a:rPr lang="en-US" altLang="en-US" smtClean="0">
                <a:cs typeface="Traffic" pitchFamily="2" charset="-78"/>
              </a:rPr>
              <a:pPr/>
              <a:t>32</a:t>
            </a:fld>
            <a:endParaRPr lang="en-US" altLang="en-US" smtClean="0">
              <a:cs typeface="Traffic" pitchFamily="2" charset="-7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a-I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a-IR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F24738-3C7E-4697-BC2A-56954D1C321D}" type="slidenum">
              <a:rPr lang="en-US" altLang="en-US" smtClean="0">
                <a:cs typeface="Traffic" pitchFamily="2" charset="-78"/>
              </a:rPr>
              <a:pPr/>
              <a:t>35</a:t>
            </a:fld>
            <a:endParaRPr lang="en-US" altLang="en-US" smtClean="0">
              <a:cs typeface="Traffic" pitchFamily="2" charset="-7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a-IR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119C5C-C12C-4733-9840-14C314A757D3}" type="slidenum">
              <a:rPr lang="en-US" altLang="en-US" smtClean="0">
                <a:cs typeface="Traffic" pitchFamily="2" charset="-78"/>
              </a:rPr>
              <a:pPr/>
              <a:t>36</a:t>
            </a:fld>
            <a:endParaRPr lang="en-US" altLang="en-US" smtClean="0">
              <a:cs typeface="Traffic" pitchFamily="2" charset="-7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a-IR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539C72-C021-475A-AA83-7D9980CA398C}" type="slidenum">
              <a:rPr lang="en-US" altLang="en-US" smtClean="0">
                <a:cs typeface="Traffic" pitchFamily="2" charset="-78"/>
              </a:rPr>
              <a:pPr/>
              <a:t>37</a:t>
            </a:fld>
            <a:endParaRPr lang="en-US" altLang="en-US" smtClean="0">
              <a:cs typeface="Traffic" pitchFamily="2" charset="-7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a-IR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5A7E4B-1794-4DEA-B92A-5B3C3530BF4D}" type="slidenum">
              <a:rPr lang="en-US" altLang="en-US" smtClean="0">
                <a:cs typeface="Traffic" pitchFamily="2" charset="-78"/>
              </a:rPr>
              <a:pPr/>
              <a:t>38</a:t>
            </a:fld>
            <a:endParaRPr lang="en-US" altLang="en-US" smtClean="0">
              <a:cs typeface="Traffic" pitchFamily="2" charset="-7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a-IR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B97FA3-663D-4BF0-BAA0-BE1288FA37CA}" type="slidenum">
              <a:rPr lang="en-US" altLang="en-US" smtClean="0">
                <a:cs typeface="Traffic" pitchFamily="2" charset="-78"/>
              </a:rPr>
              <a:pPr/>
              <a:t>39</a:t>
            </a:fld>
            <a:endParaRPr lang="en-US" altLang="en-US" smtClean="0">
              <a:cs typeface="Traffic" pitchFamily="2" charset="-7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a-IR" smtClean="0">
              <a:ea typeface="Times New Roman (Arabic)"/>
              <a:cs typeface="Times New Roman (Arabic)"/>
            </a:endParaRPr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268F07-7AD5-4F36-941A-734E270B2497}" type="slidenum">
              <a:rPr lang="en-US" altLang="en-US" smtClean="0">
                <a:ea typeface="Times New Roman (Arabic)"/>
                <a:cs typeface="Times New Roman (Arabic)"/>
              </a:rPr>
              <a:pPr/>
              <a:t>40</a:t>
            </a:fld>
            <a:endParaRPr lang="en-US" altLang="en-US" smtClean="0">
              <a:ea typeface="Times New Roman (Arabic)"/>
              <a:cs typeface="Times New Roman (Arabic)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a-I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a-IR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2F29E2-3D45-4A13-BA2C-E664D9D3B6E2}" type="slidenum">
              <a:rPr lang="en-US" altLang="en-US" smtClean="0">
                <a:cs typeface="Traffic" pitchFamily="2" charset="-78"/>
              </a:rPr>
              <a:pPr/>
              <a:t>41</a:t>
            </a:fld>
            <a:endParaRPr lang="en-US" altLang="en-US" smtClean="0">
              <a:cs typeface="Traffic" pitchFamily="2" charset="-7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a-IR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36F224-25E8-499B-8984-46D158FE3A2C}" type="slidenum">
              <a:rPr lang="en-US" altLang="en-US" smtClean="0">
                <a:cs typeface="Traffic" pitchFamily="2" charset="-78"/>
              </a:rPr>
              <a:pPr/>
              <a:t>42</a:t>
            </a:fld>
            <a:endParaRPr lang="en-US" altLang="en-US" smtClean="0">
              <a:cs typeface="Traffic" pitchFamily="2" charset="-7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a-IR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9E2864-8693-4746-92C0-70935B04AE6A}" type="slidenum">
              <a:rPr lang="en-US" altLang="en-US" smtClean="0">
                <a:cs typeface="Traffic" pitchFamily="2" charset="-78"/>
              </a:rPr>
              <a:pPr/>
              <a:t>43</a:t>
            </a:fld>
            <a:endParaRPr lang="en-US" altLang="en-US" smtClean="0">
              <a:cs typeface="Traffic" pitchFamily="2" charset="-7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a-IR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85DBD4-AB1D-4510-938E-9EE5C255CEAC}" type="slidenum">
              <a:rPr lang="en-US" altLang="en-US" smtClean="0">
                <a:cs typeface="Traffic" pitchFamily="2" charset="-78"/>
              </a:rPr>
              <a:pPr/>
              <a:t>44</a:t>
            </a:fld>
            <a:endParaRPr lang="en-US" altLang="en-US" smtClean="0">
              <a:cs typeface="Traffic" pitchFamily="2" charset="-7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a-IR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12062F-1F27-4C77-89C7-EF5714C114F1}" type="slidenum">
              <a:rPr lang="en-US" altLang="en-US" smtClean="0">
                <a:cs typeface="Traffic" pitchFamily="2" charset="-78"/>
              </a:rPr>
              <a:pPr/>
              <a:t>45</a:t>
            </a:fld>
            <a:endParaRPr lang="en-US" altLang="en-US" smtClean="0">
              <a:cs typeface="Traffic" pitchFamily="2" charset="-7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701E1-26F5-45D4-851A-1D4BDF8C2F0C}" type="slidenum">
              <a:rPr lang="fa-IR" smtClean="0"/>
              <a:pPr/>
              <a:t>46</a:t>
            </a:fld>
            <a:endParaRPr lang="fa-I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CA2A2-A8E2-4FAC-94CE-93C1F2A34D16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a-IR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C47764-0F03-4BA4-ACE2-524B282EFCF4}" type="slidenum">
              <a:rPr lang="en-US" altLang="en-US" smtClean="0">
                <a:cs typeface="Traffic" pitchFamily="2" charset="-78"/>
              </a:rPr>
              <a:pPr/>
              <a:t>48</a:t>
            </a:fld>
            <a:endParaRPr lang="en-US" altLang="en-US" smtClean="0">
              <a:cs typeface="Traffic" pitchFamily="2" charset="-7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a-IR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B9BD22-0AC1-4D18-BF7C-3628A3643885}" type="slidenum">
              <a:rPr lang="en-US" altLang="en-US" smtClean="0">
                <a:cs typeface="Traffic" pitchFamily="2" charset="-78"/>
              </a:rPr>
              <a:pPr/>
              <a:t>49</a:t>
            </a:fld>
            <a:endParaRPr lang="en-US" altLang="en-US" smtClean="0">
              <a:cs typeface="Traffic" pitchFamily="2" charset="-7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a-IR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B55D11-4318-499B-AC76-74FD48C7EBAF}" type="slidenum">
              <a:rPr lang="en-US" altLang="en-US" smtClean="0">
                <a:cs typeface="Traffic" pitchFamily="2" charset="-78"/>
              </a:rPr>
              <a:pPr/>
              <a:t>50</a:t>
            </a:fld>
            <a:endParaRPr lang="en-US" altLang="en-US" smtClean="0">
              <a:cs typeface="Traffic" pitchFamily="2" charset="-7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a-IR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a-IR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942BA5-878E-4204-9A2B-1826461E739A}" type="slidenum">
              <a:rPr lang="en-US" altLang="en-US" smtClean="0">
                <a:cs typeface="Traffic" pitchFamily="2" charset="-78"/>
              </a:rPr>
              <a:pPr/>
              <a:t>51</a:t>
            </a:fld>
            <a:endParaRPr lang="en-US" altLang="en-US" smtClean="0">
              <a:cs typeface="Traffic" pitchFamily="2" charset="-7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93CC76-492E-4919-89AE-B87555275962}" type="slidenum">
              <a:rPr lang="en-US" altLang="en-US" smtClean="0"/>
              <a:pPr>
                <a:defRPr/>
              </a:pPr>
              <a:t>52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B2EA8D-FB4F-4E4F-A626-7538E3282161}" type="slidenum">
              <a:rPr lang="fa-IR" smtClean="0"/>
              <a:pPr/>
              <a:t>53</a:t>
            </a:fld>
            <a:endParaRPr lang="fa-IR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a-IR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292759-9256-43C3-AC5E-E4BADC6099AC}" type="slidenum">
              <a:rPr lang="en-US" altLang="en-US" smtClean="0">
                <a:cs typeface="Traffic" pitchFamily="2" charset="-78"/>
              </a:rPr>
              <a:pPr/>
              <a:t>54</a:t>
            </a:fld>
            <a:endParaRPr lang="en-US" altLang="en-US" smtClean="0">
              <a:cs typeface="Traffic" pitchFamily="2" charset="-7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93CC76-492E-4919-89AE-B87555275962}" type="slidenum">
              <a:rPr lang="en-US" altLang="en-US" smtClean="0"/>
              <a:pPr>
                <a:defRPr/>
              </a:pPr>
              <a:t>55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93CC76-492E-4919-89AE-B87555275962}" type="slidenum">
              <a:rPr lang="en-US" altLang="en-US" smtClean="0"/>
              <a:pPr>
                <a:defRPr/>
              </a:pPr>
              <a:t>56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93CC76-492E-4919-89AE-B87555275962}" type="slidenum">
              <a:rPr lang="en-US" altLang="en-US" smtClean="0"/>
              <a:pPr>
                <a:defRPr/>
              </a:pPr>
              <a:t>57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93CC76-492E-4919-89AE-B87555275962}" type="slidenum">
              <a:rPr lang="en-US" altLang="en-US" smtClean="0"/>
              <a:pPr>
                <a:defRPr/>
              </a:pPr>
              <a:t>58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56017-305F-44B5-BB8D-1A2FD4A789A2}" type="slidenum">
              <a:rPr lang="ar-SA" altLang="en-US" smtClean="0"/>
              <a:pPr/>
              <a:t>59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93CC76-492E-4919-89AE-B87555275962}" type="slidenum">
              <a:rPr lang="en-US" altLang="en-US" smtClean="0"/>
              <a:pPr>
                <a:defRPr/>
              </a:pPr>
              <a:t>60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a-IR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93CC76-492E-4919-89AE-B87555275962}" type="slidenum">
              <a:rPr lang="en-US" altLang="en-US" smtClean="0"/>
              <a:pPr>
                <a:defRPr/>
              </a:pPr>
              <a:t>61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93CC76-492E-4919-89AE-B87555275962}" type="slidenum">
              <a:rPr lang="en-US" altLang="en-US" smtClean="0"/>
              <a:pPr>
                <a:defRPr/>
              </a:pPr>
              <a:t>62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93CC76-492E-4919-89AE-B87555275962}" type="slidenum">
              <a:rPr lang="en-US" altLang="en-US" smtClean="0"/>
              <a:pPr>
                <a:defRPr/>
              </a:pPr>
              <a:t>63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93CC76-492E-4919-89AE-B87555275962}" type="slidenum">
              <a:rPr lang="en-US" altLang="en-US" smtClean="0"/>
              <a:pPr>
                <a:defRPr/>
              </a:pPr>
              <a:t>64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93CC76-492E-4919-89AE-B87555275962}" type="slidenum">
              <a:rPr lang="en-US" altLang="en-US" smtClean="0"/>
              <a:pPr>
                <a:defRPr/>
              </a:pPr>
              <a:t>65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93CC76-492E-4919-89AE-B87555275962}" type="slidenum">
              <a:rPr lang="en-US" altLang="en-US" smtClean="0"/>
              <a:pPr>
                <a:defRPr/>
              </a:pPr>
              <a:t>66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93CC76-492E-4919-89AE-B87555275962}" type="slidenum">
              <a:rPr lang="en-US" altLang="en-US" smtClean="0"/>
              <a:pPr>
                <a:defRPr/>
              </a:pPr>
              <a:t>67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93CC76-492E-4919-89AE-B87555275962}" type="slidenum">
              <a:rPr lang="en-US" altLang="en-US" smtClean="0"/>
              <a:pPr>
                <a:defRPr/>
              </a:pPr>
              <a:t>68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93CC76-492E-4919-89AE-B87555275962}" type="slidenum">
              <a:rPr lang="en-US" altLang="en-US" smtClean="0"/>
              <a:pPr>
                <a:defRPr/>
              </a:pPr>
              <a:t>69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93CC76-492E-4919-89AE-B87555275962}" type="slidenum">
              <a:rPr lang="en-US" altLang="en-US" smtClean="0"/>
              <a:pPr>
                <a:defRPr/>
              </a:pPr>
              <a:t>70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a-IR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93CC76-492E-4919-89AE-B87555275962}" type="slidenum">
              <a:rPr lang="en-US" altLang="en-US" smtClean="0"/>
              <a:pPr>
                <a:defRPr/>
              </a:pPr>
              <a:t>71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93CC76-492E-4919-89AE-B87555275962}" type="slidenum">
              <a:rPr lang="en-US" altLang="en-US" smtClean="0"/>
              <a:pPr>
                <a:defRPr/>
              </a:pPr>
              <a:t>72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93CC76-492E-4919-89AE-B87555275962}" type="slidenum">
              <a:rPr lang="en-US" altLang="en-US" smtClean="0"/>
              <a:pPr>
                <a:defRPr/>
              </a:pPr>
              <a:t>73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93CC76-492E-4919-89AE-B87555275962}" type="slidenum">
              <a:rPr lang="en-US" altLang="en-US" smtClean="0"/>
              <a:pPr>
                <a:defRPr/>
              </a:pPr>
              <a:t>74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a-IR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A70672-4E88-4589-9CDA-63C8A1C9DC7B}" type="slidenum">
              <a:rPr lang="en-US" altLang="en-US" smtClean="0">
                <a:cs typeface="Traffic" pitchFamily="2" charset="-78"/>
              </a:rPr>
              <a:pPr/>
              <a:t>77</a:t>
            </a:fld>
            <a:endParaRPr lang="en-US" altLang="en-US" smtClean="0">
              <a:cs typeface="Traffic" pitchFamily="2" charset="-78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a-IR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4A5995-32ED-40B3-A767-6D0752E2F1D5}" type="slidenum">
              <a:rPr lang="en-US" altLang="en-US" smtClean="0">
                <a:cs typeface="Traffic" pitchFamily="2" charset="-78"/>
              </a:rPr>
              <a:pPr/>
              <a:t>78</a:t>
            </a:fld>
            <a:endParaRPr lang="en-US" altLang="en-US" smtClean="0">
              <a:cs typeface="Traffic" pitchFamily="2" charset="-78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a-IR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FA0679-A6DC-4DB8-B64F-CF2A3E37DBB0}" type="slidenum">
              <a:rPr lang="en-US" altLang="en-US" smtClean="0">
                <a:cs typeface="Traffic" pitchFamily="2" charset="-78"/>
              </a:rPr>
              <a:pPr/>
              <a:t>79</a:t>
            </a:fld>
            <a:endParaRPr lang="en-US" altLang="en-US" smtClean="0">
              <a:cs typeface="Traffic" pitchFamily="2" charset="-78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66414-E1E8-4984-A0AA-F10A87A1FC43}" type="slidenum">
              <a:rPr lang="fa-IR" smtClean="0"/>
              <a:pPr/>
              <a:t>80</a:t>
            </a:fld>
            <a:endParaRPr lang="fa-IR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a-IR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C1533A-45E7-4141-87A4-DC52757659BD}" type="slidenum">
              <a:rPr lang="en-US" altLang="en-US" smtClean="0">
                <a:cs typeface="Traffic" pitchFamily="2" charset="-78"/>
              </a:rPr>
              <a:pPr/>
              <a:t>81</a:t>
            </a:fld>
            <a:endParaRPr lang="en-US" altLang="en-US" smtClean="0">
              <a:cs typeface="Traffic" pitchFamily="2" charset="-78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Grp="1" noChangeArrowheads="1"/>
          </p:cNvSpPr>
          <p:nvPr/>
        </p:nvSpPr>
        <p:spPr bwMode="auto">
          <a:xfrm>
            <a:off x="3884454" y="8685241"/>
            <a:ext cx="2971909" cy="457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FD7ABC3B-FBB9-4251-946E-8E157371CCE8}" type="slidenum">
              <a:rPr lang="ar-SA" sz="1200">
                <a:cs typeface="Arial" pitchFamily="34" charset="0"/>
              </a:rPr>
              <a:pPr/>
              <a:t>83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r>
              <a:rPr lang="fa-IR" smtClean="0">
                <a:latin typeface="Arial" pitchFamily="34" charset="0"/>
              </a:rPr>
              <a:t>قانون برنامه شامل سه قسمت : فصل مختص وزارت بهداشت ، مواد قانوني مشارکتي ، فصول عمومي </a:t>
            </a:r>
          </a:p>
          <a:p>
            <a:pPr>
              <a:spcBef>
                <a:spcPct val="0"/>
              </a:spcBef>
            </a:pPr>
            <a:r>
              <a:rPr lang="fa-IR" smtClean="0">
                <a:latin typeface="Arial" pitchFamily="34" charset="0"/>
              </a:rPr>
              <a:t>برنامه هاي توسعه : ملي و دانشگاهي </a:t>
            </a:r>
          </a:p>
          <a:p>
            <a:pPr>
              <a:spcBef>
                <a:spcPct val="0"/>
              </a:spcBef>
            </a:pPr>
            <a:r>
              <a:rPr lang="fa-IR" smtClean="0">
                <a:latin typeface="Arial" pitchFamily="34" charset="0"/>
              </a:rPr>
              <a:t>برنامه اصلاحات نظام سلامت بيايد </a:t>
            </a:r>
          </a:p>
          <a:p>
            <a:pPr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a-IR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51CF367-591C-4E75-9961-F1AC1CB16EB6}" type="slidenum">
              <a:rPr lang="ar-SA" smtClean="0">
                <a:cs typeface="Arial" pitchFamily="34" charset="0"/>
              </a:rPr>
              <a:pPr/>
              <a:t>84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a-IR" smtClean="0"/>
          </a:p>
        </p:txBody>
      </p:sp>
      <p:sp>
        <p:nvSpPr>
          <p:cNvPr id="41988" name="Slide Number Placeholder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l" rtl="0"/>
            <a:fld id="{AE99340A-2B70-4201-AF91-1729770758E9}" type="slidenum">
              <a:rPr lang="fa-IR" sz="1200">
                <a:latin typeface="Calibri" pitchFamily="34" charset="0"/>
              </a:rPr>
              <a:pPr algn="l" rtl="0"/>
              <a:t>87</a:t>
            </a:fld>
            <a:endParaRPr lang="fa-I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a-I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a-I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5E7BE1-B8BA-43BD-B5D1-1BB839A10543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3A830-D292-4DAF-B900-975116AC1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83366-4549-4ADD-8F3E-2B488D1D297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8EEDD36-3547-4E8E-89B7-6F5B31B05321}" type="slidenum">
              <a:rPr lang="fa-IR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</p:sldLayoutIdLst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Presentation1.ppt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2.bin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89061" y="0"/>
          <a:ext cx="9233061" cy="6858000"/>
        </p:xfrm>
        <a:graphic>
          <a:graphicData uri="http://schemas.openxmlformats.org/presentationml/2006/ole">
            <p:oleObj spid="_x0000_s1026" name="Presentation" r:id="rId3" imgW="4570530" imgH="3427400" progId="PowerPoint.Show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2159000" y="457200"/>
            <a:ext cx="6985000" cy="1431925"/>
          </a:xfrm>
          <a:effectLst>
            <a:outerShdw dist="35921" dir="2700000" algn="ctr" rotWithShape="0">
              <a:schemeClr val="tx1"/>
            </a:outerShdw>
          </a:effectLst>
        </p:spPr>
        <p:txBody>
          <a:bodyPr bIns="91440" anchor="b">
            <a:normAutofit/>
          </a:bodyPr>
          <a:lstStyle/>
          <a:p>
            <a:pPr algn="ctr" rtl="1" eaLnBrk="1" hangingPunct="1">
              <a:defRPr/>
            </a:pPr>
            <a:r>
              <a:rPr lang="fa-IR" sz="3600" b="1" dirty="0" smtClean="0">
                <a:solidFill>
                  <a:srgbClr val="00FF00"/>
                </a:solidFill>
                <a:latin typeface="Wide Latin" pitchFamily="18" charset="0"/>
                <a:cs typeface="B Titr" pitchFamily="2" charset="-78"/>
              </a:rPr>
              <a:t>برنامه ریزی استراتژیک در صدد پاسخ به چهار سوال اساسی است !</a:t>
            </a:r>
            <a:r>
              <a:rPr lang="fa-IR" dirty="0" smtClean="0">
                <a:solidFill>
                  <a:srgbClr val="F66047"/>
                </a:solidFill>
                <a:cs typeface="B Titr" pitchFamily="2" charset="-78"/>
              </a:rPr>
              <a:t> </a:t>
            </a:r>
            <a:endParaRPr lang="en-US" dirty="0" smtClean="0">
              <a:solidFill>
                <a:srgbClr val="F66047"/>
              </a:solidFill>
              <a:cs typeface="B Titr" pitchFamily="2" charset="-78"/>
            </a:endParaRPr>
          </a:p>
        </p:txBody>
      </p:sp>
      <p:sp>
        <p:nvSpPr>
          <p:cNvPr id="258051" name="Rectangle 3"/>
          <p:cNvSpPr>
            <a:spLocks noGrp="1" noRot="1" noChangeArrowheads="1"/>
          </p:cNvSpPr>
          <p:nvPr>
            <p:ph sz="quarter" idx="4294967295"/>
          </p:nvPr>
        </p:nvSpPr>
        <p:spPr>
          <a:xfrm>
            <a:off x="0" y="2276475"/>
            <a:ext cx="8496300" cy="3673475"/>
          </a:xfrm>
        </p:spPr>
        <p:txBody>
          <a:bodyPr>
            <a:normAutofit fontScale="92500"/>
          </a:bodyPr>
          <a:lstStyle/>
          <a:p>
            <a:pPr marL="273050" indent="-273050" algn="r" rtl="1" eaLnBrk="1" hangingPunct="1">
              <a:lnSpc>
                <a:spcPct val="170000"/>
              </a:lnSpc>
              <a:buFont typeface="Wingdings" pitchFamily="2" charset="2"/>
              <a:buBlip>
                <a:blip r:embed="rId3"/>
              </a:buBlip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B Yagut" pitchFamily="2" charset="-78"/>
              </a:rPr>
              <a:t> </a:t>
            </a:r>
            <a:r>
              <a:rPr lang="fa-IR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B Yagut" pitchFamily="2" charset="-78"/>
              </a:rPr>
              <a:t>سازمان ما برای چه بوجود آمده است ؟ (فلسفه وجودی )</a:t>
            </a:r>
          </a:p>
          <a:p>
            <a:pPr marL="273050" indent="-273050" algn="r" rtl="1" eaLnBrk="1" hangingPunct="1">
              <a:lnSpc>
                <a:spcPct val="170000"/>
              </a:lnSpc>
              <a:buFont typeface="Wingdings" pitchFamily="2" charset="2"/>
              <a:buBlip>
                <a:blip r:embed="rId3"/>
              </a:buBlip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B Yagut" pitchFamily="2" charset="-78"/>
              </a:rPr>
              <a:t> </a:t>
            </a:r>
            <a:r>
              <a:rPr lang="fa-IR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B Yagut" pitchFamily="2" charset="-78"/>
              </a:rPr>
              <a:t>آرزو دارد به کجا برود ؟ (مقصد نهائی)</a:t>
            </a:r>
          </a:p>
          <a:p>
            <a:pPr marL="273050" indent="-273050" algn="r" rtl="1" eaLnBrk="1" hangingPunct="1">
              <a:lnSpc>
                <a:spcPct val="170000"/>
              </a:lnSpc>
              <a:buFont typeface="Wingdings" pitchFamily="2" charset="2"/>
              <a:buBlip>
                <a:blip r:embed="rId3"/>
              </a:buBlip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B Yagut" pitchFamily="2" charset="-78"/>
              </a:rPr>
              <a:t> </a:t>
            </a:r>
            <a:r>
              <a:rPr lang="fa-IR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B Yagut" pitchFamily="2" charset="-78"/>
              </a:rPr>
              <a:t>چگونه به آنجا خواهد رفت ؟ (استراتژی ها)</a:t>
            </a:r>
          </a:p>
          <a:p>
            <a:pPr marL="273050" indent="-273050" algn="r" rtl="1" eaLnBrk="1" hangingPunct="1">
              <a:lnSpc>
                <a:spcPct val="170000"/>
              </a:lnSpc>
              <a:buFont typeface="Wingdings" pitchFamily="2" charset="2"/>
              <a:buBlip>
                <a:blip r:embed="rId3"/>
              </a:buBlip>
              <a:defRPr/>
            </a:pPr>
            <a:r>
              <a:rPr lang="fa-IR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B Yagut" pitchFamily="2" charset="-78"/>
              </a:rPr>
              <a:t> چگونه خواهیم فهمید در مسیر درست حرکت می کنیم ؟ (ارزشیابی)</a:t>
            </a:r>
            <a:endParaRPr lang="en-US" sz="2800" b="1" dirty="0" smtClean="0">
              <a:effectLst>
                <a:outerShdw blurRad="38100" dist="38100" dir="2700000" algn="tl">
                  <a:srgbClr val="000000"/>
                </a:outerShdw>
              </a:effectLst>
              <a:cs typeface="B Yagu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Oval 4"/>
          <p:cNvSpPr>
            <a:spLocks noChangeArrowheads="1"/>
          </p:cNvSpPr>
          <p:nvPr/>
        </p:nvSpPr>
        <p:spPr bwMode="auto">
          <a:xfrm>
            <a:off x="3276600" y="2492375"/>
            <a:ext cx="2160588" cy="2159000"/>
          </a:xfrm>
          <a:prstGeom prst="ellipse">
            <a:avLst/>
          </a:prstGeom>
          <a:gradFill rotWithShape="1">
            <a:gsLst>
              <a:gs pos="0">
                <a:srgbClr val="00FF00"/>
              </a:gs>
              <a:gs pos="100000">
                <a:srgbClr val="00FF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fa-I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Koodak" pitchFamily="2" charset="-78"/>
              </a:rPr>
              <a:t>اهداف </a:t>
            </a:r>
          </a:p>
          <a:p>
            <a:pPr algn="ctr" eaLnBrk="0" hangingPunct="0">
              <a:defRPr/>
            </a:pPr>
            <a:r>
              <a:rPr lang="fa-I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Koodak" pitchFamily="2" charset="-78"/>
              </a:rPr>
              <a:t>برنامه ريزي</a:t>
            </a:r>
          </a:p>
          <a:p>
            <a:pPr algn="ctr" eaLnBrk="0" hangingPunct="0">
              <a:defRPr/>
            </a:pPr>
            <a:r>
              <a:rPr lang="fa-I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Koodak" pitchFamily="2" charset="-78"/>
              </a:rPr>
              <a:t> استراتژیک</a:t>
            </a:r>
            <a:endParaRPr 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B Koodak" pitchFamily="2" charset="-78"/>
            </a:endParaRPr>
          </a:p>
        </p:txBody>
      </p:sp>
      <p:sp>
        <p:nvSpPr>
          <p:cNvPr id="175114" name="Text Box 11"/>
          <p:cNvSpPr txBox="1">
            <a:spLocks noChangeArrowheads="1"/>
          </p:cNvSpPr>
          <p:nvPr/>
        </p:nvSpPr>
        <p:spPr bwMode="auto">
          <a:xfrm>
            <a:off x="6389688" y="4508500"/>
            <a:ext cx="2143125" cy="974725"/>
          </a:xfrm>
          <a:prstGeom prst="rect">
            <a:avLst/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28575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rtl="1" eaLnBrk="0" hangingPunct="0">
              <a:spcBef>
                <a:spcPct val="50000"/>
              </a:spcBef>
              <a:defRPr/>
            </a:pPr>
            <a:r>
              <a:rPr lang="fa-IR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Homa" pitchFamily="2" charset="-78"/>
              </a:rPr>
              <a:t>تعيين مسير حرکت</a:t>
            </a:r>
            <a:endParaRPr lang="en-US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B Homa" pitchFamily="2" charset="-78"/>
            </a:endParaRPr>
          </a:p>
        </p:txBody>
      </p:sp>
      <p:sp>
        <p:nvSpPr>
          <p:cNvPr id="175116" name="Text Box 14"/>
          <p:cNvSpPr txBox="1">
            <a:spLocks noChangeArrowheads="1"/>
          </p:cNvSpPr>
          <p:nvPr/>
        </p:nvSpPr>
        <p:spPr bwMode="auto">
          <a:xfrm>
            <a:off x="2952750" y="5572125"/>
            <a:ext cx="2786063" cy="485775"/>
          </a:xfrm>
          <a:prstGeom prst="rect">
            <a:avLst/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28575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rtl="1" eaLnBrk="0" hangingPunct="0">
              <a:spcBef>
                <a:spcPct val="50000"/>
              </a:spcBef>
              <a:defRPr/>
            </a:pPr>
            <a:r>
              <a:rPr lang="fa-IR" sz="24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Homa" pitchFamily="2" charset="-78"/>
              </a:rPr>
              <a:t>كاهش تاثير تغييرات</a:t>
            </a:r>
            <a:r>
              <a:rPr lang="fa-IR" sz="2400" b="1">
                <a:solidFill>
                  <a:schemeClr val="tx1"/>
                </a:solidFill>
                <a:effectLst/>
                <a:cs typeface="B Homa" pitchFamily="2" charset="-78"/>
              </a:rPr>
              <a:t> </a:t>
            </a:r>
            <a:endParaRPr lang="en-US" sz="2400" b="1">
              <a:solidFill>
                <a:schemeClr val="tx1"/>
              </a:solidFill>
              <a:effectLst/>
              <a:cs typeface="B Homa" pitchFamily="2" charset="-78"/>
            </a:endParaRPr>
          </a:p>
        </p:txBody>
      </p:sp>
      <p:sp>
        <p:nvSpPr>
          <p:cNvPr id="175117" name="Text Box 15"/>
          <p:cNvSpPr txBox="1">
            <a:spLocks noChangeArrowheads="1"/>
          </p:cNvSpPr>
          <p:nvPr/>
        </p:nvSpPr>
        <p:spPr bwMode="auto">
          <a:xfrm>
            <a:off x="395288" y="4581525"/>
            <a:ext cx="1944687" cy="850900"/>
          </a:xfrm>
          <a:prstGeom prst="rect">
            <a:avLst/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28575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rtl="1" eaLnBrk="0" hangingPunct="0">
              <a:spcBef>
                <a:spcPct val="50000"/>
              </a:spcBef>
              <a:defRPr/>
            </a:pPr>
            <a:r>
              <a:rPr lang="fa-IR" sz="24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Homa" pitchFamily="2" charset="-78"/>
              </a:rPr>
              <a:t>افزايش كارآيي و اثر بخشي</a:t>
            </a:r>
            <a:r>
              <a:rPr lang="fa-IR" sz="2400" b="1">
                <a:solidFill>
                  <a:schemeClr val="tx1"/>
                </a:solidFill>
                <a:effectLst/>
                <a:cs typeface="B Homa" pitchFamily="2" charset="-78"/>
              </a:rPr>
              <a:t> </a:t>
            </a:r>
            <a:endParaRPr lang="en-US" sz="2400" b="1">
              <a:solidFill>
                <a:schemeClr val="tx1"/>
              </a:solidFill>
              <a:effectLst/>
              <a:cs typeface="B Homa" pitchFamily="2" charset="-78"/>
            </a:endParaRPr>
          </a:p>
        </p:txBody>
      </p:sp>
      <p:sp>
        <p:nvSpPr>
          <p:cNvPr id="175118" name="Text Box 16"/>
          <p:cNvSpPr txBox="1">
            <a:spLocks noChangeArrowheads="1"/>
          </p:cNvSpPr>
          <p:nvPr/>
        </p:nvSpPr>
        <p:spPr bwMode="auto">
          <a:xfrm>
            <a:off x="323850" y="1773238"/>
            <a:ext cx="1944688" cy="850900"/>
          </a:xfrm>
          <a:prstGeom prst="rect">
            <a:avLst/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28575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rtl="1" eaLnBrk="0" hangingPunct="0">
              <a:spcBef>
                <a:spcPct val="50000"/>
              </a:spcBef>
              <a:defRPr/>
            </a:pPr>
            <a:r>
              <a:rPr lang="fa-IR" sz="24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Homa" pitchFamily="2" charset="-78"/>
              </a:rPr>
              <a:t>كاهش ضايعات و اضافات</a:t>
            </a:r>
            <a:r>
              <a:rPr lang="fa-IR" sz="2400" b="1">
                <a:solidFill>
                  <a:schemeClr val="tx1"/>
                </a:solidFill>
                <a:effectLst/>
                <a:cs typeface="B Homa" pitchFamily="2" charset="-78"/>
              </a:rPr>
              <a:t> </a:t>
            </a:r>
            <a:endParaRPr lang="en-US" sz="2400" b="1">
              <a:solidFill>
                <a:schemeClr val="tx1"/>
              </a:solidFill>
              <a:effectLst/>
              <a:cs typeface="B Homa" pitchFamily="2" charset="-78"/>
            </a:endParaRPr>
          </a:p>
        </p:txBody>
      </p:sp>
      <p:sp>
        <p:nvSpPr>
          <p:cNvPr id="175119" name="Text Box 17"/>
          <p:cNvSpPr txBox="1">
            <a:spLocks noChangeArrowheads="1"/>
          </p:cNvSpPr>
          <p:nvPr/>
        </p:nvSpPr>
        <p:spPr bwMode="auto">
          <a:xfrm>
            <a:off x="2987675" y="922338"/>
            <a:ext cx="2736850" cy="850900"/>
          </a:xfrm>
          <a:prstGeom prst="rect">
            <a:avLst/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28575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rtl="1" eaLnBrk="0" hangingPunct="0">
              <a:spcBef>
                <a:spcPct val="50000"/>
              </a:spcBef>
              <a:defRPr/>
            </a:pPr>
            <a:r>
              <a:rPr lang="fa-IR" sz="24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Homa" pitchFamily="2" charset="-78"/>
              </a:rPr>
              <a:t>تدوين استاندارهايي براي تسهيل كنترل</a:t>
            </a:r>
            <a:r>
              <a:rPr lang="fa-IR" sz="2400" b="1">
                <a:solidFill>
                  <a:schemeClr val="tx1"/>
                </a:solidFill>
                <a:effectLst/>
                <a:cs typeface="B Homa" pitchFamily="2" charset="-78"/>
              </a:rPr>
              <a:t> </a:t>
            </a:r>
            <a:endParaRPr lang="en-US" sz="2400" b="1">
              <a:solidFill>
                <a:schemeClr val="tx1"/>
              </a:solidFill>
              <a:effectLst/>
              <a:cs typeface="B Homa" pitchFamily="2" charset="-78"/>
            </a:endParaRPr>
          </a:p>
        </p:txBody>
      </p:sp>
      <p:sp>
        <p:nvSpPr>
          <p:cNvPr id="21512" name="Text Box 18"/>
          <p:cNvSpPr txBox="1">
            <a:spLocks noChangeArrowheads="1"/>
          </p:cNvSpPr>
          <p:nvPr/>
        </p:nvSpPr>
        <p:spPr bwMode="auto">
          <a:xfrm flipV="1">
            <a:off x="755650" y="0"/>
            <a:ext cx="60499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fa-IR" sz="1800"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  <p:sp>
        <p:nvSpPr>
          <p:cNvPr id="175123" name="Text Box 11"/>
          <p:cNvSpPr txBox="1">
            <a:spLocks noChangeArrowheads="1"/>
          </p:cNvSpPr>
          <p:nvPr/>
        </p:nvSpPr>
        <p:spPr bwMode="auto">
          <a:xfrm>
            <a:off x="6372225" y="1773238"/>
            <a:ext cx="2143125" cy="974725"/>
          </a:xfrm>
          <a:prstGeom prst="rect">
            <a:avLst/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28575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rtl="1" eaLnBrk="0" hangingPunct="0">
              <a:spcBef>
                <a:spcPct val="50000"/>
              </a:spcBef>
              <a:defRPr/>
            </a:pPr>
            <a:r>
              <a:rPr lang="fa-IR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Homa" pitchFamily="2" charset="-78"/>
              </a:rPr>
              <a:t>شناخت تغييرات محیط</a:t>
            </a:r>
            <a:endParaRPr lang="en-US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B Homa" pitchFamily="2" charset="-78"/>
            </a:endParaRPr>
          </a:p>
        </p:txBody>
      </p:sp>
      <p:cxnSp>
        <p:nvCxnSpPr>
          <p:cNvPr id="175124" name="AutoShape 20"/>
          <p:cNvCxnSpPr>
            <a:cxnSpLocks noChangeShapeType="1"/>
            <a:stCxn id="175107" idx="0"/>
            <a:endCxn id="175119" idx="2"/>
          </p:cNvCxnSpPr>
          <p:nvPr/>
        </p:nvCxnSpPr>
        <p:spPr bwMode="auto">
          <a:xfrm flipH="1" flipV="1">
            <a:off x="4356100" y="1787525"/>
            <a:ext cx="1588" cy="685800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</p:cxnSp>
      <p:cxnSp>
        <p:nvCxnSpPr>
          <p:cNvPr id="175125" name="AutoShape 21"/>
          <p:cNvCxnSpPr>
            <a:cxnSpLocks noChangeShapeType="1"/>
            <a:stCxn id="175107" idx="7"/>
            <a:endCxn id="175123" idx="1"/>
          </p:cNvCxnSpPr>
          <p:nvPr/>
        </p:nvCxnSpPr>
        <p:spPr bwMode="auto">
          <a:xfrm flipV="1">
            <a:off x="5121275" y="2260600"/>
            <a:ext cx="1236663" cy="528638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</p:cxnSp>
      <p:cxnSp>
        <p:nvCxnSpPr>
          <p:cNvPr id="175126" name="AutoShape 22"/>
          <p:cNvCxnSpPr>
            <a:cxnSpLocks noChangeShapeType="1"/>
            <a:stCxn id="175107" idx="5"/>
            <a:endCxn id="175114" idx="1"/>
          </p:cNvCxnSpPr>
          <p:nvPr/>
        </p:nvCxnSpPr>
        <p:spPr bwMode="auto">
          <a:xfrm>
            <a:off x="5121275" y="4354513"/>
            <a:ext cx="1254125" cy="641350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</p:cxnSp>
      <p:cxnSp>
        <p:nvCxnSpPr>
          <p:cNvPr id="175127" name="AutoShape 23"/>
          <p:cNvCxnSpPr>
            <a:cxnSpLocks noChangeShapeType="1"/>
            <a:stCxn id="175107" idx="4"/>
            <a:endCxn id="175116" idx="0"/>
          </p:cNvCxnSpPr>
          <p:nvPr/>
        </p:nvCxnSpPr>
        <p:spPr bwMode="auto">
          <a:xfrm flipH="1">
            <a:off x="4346575" y="4670425"/>
            <a:ext cx="11113" cy="887413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</p:cxnSp>
      <p:cxnSp>
        <p:nvCxnSpPr>
          <p:cNvPr id="175128" name="AutoShape 24"/>
          <p:cNvCxnSpPr>
            <a:cxnSpLocks noChangeShapeType="1"/>
            <a:stCxn id="175107" idx="3"/>
            <a:endCxn id="175117" idx="3"/>
          </p:cNvCxnSpPr>
          <p:nvPr/>
        </p:nvCxnSpPr>
        <p:spPr bwMode="auto">
          <a:xfrm flipH="1">
            <a:off x="2354263" y="4354513"/>
            <a:ext cx="1238250" cy="652462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</p:cxnSp>
      <p:cxnSp>
        <p:nvCxnSpPr>
          <p:cNvPr id="175129" name="AutoShape 25"/>
          <p:cNvCxnSpPr>
            <a:cxnSpLocks noChangeShapeType="1"/>
            <a:stCxn id="175107" idx="1"/>
            <a:endCxn id="175118" idx="3"/>
          </p:cNvCxnSpPr>
          <p:nvPr/>
        </p:nvCxnSpPr>
        <p:spPr bwMode="auto">
          <a:xfrm flipH="1" flipV="1">
            <a:off x="2282825" y="2198688"/>
            <a:ext cx="1309688" cy="590550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</p:cxnSp>
      <p:sp>
        <p:nvSpPr>
          <p:cNvPr id="21520" name="Rectangle 26"/>
          <p:cNvSpPr>
            <a:spLocks noChangeArrowheads="1"/>
          </p:cNvSpPr>
          <p:nvPr/>
        </p:nvSpPr>
        <p:spPr bwMode="auto">
          <a:xfrm>
            <a:off x="457200" y="11588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a-IR" sz="3600" b="1" dirty="0">
                <a:solidFill>
                  <a:srgbClr val="66FF33"/>
                </a:solidFill>
                <a:effectLst/>
                <a:cs typeface="B Titr" pitchFamily="2" charset="-78"/>
              </a:rPr>
              <a:t>اهداف برنامه استراتژیک</a:t>
            </a:r>
            <a:endParaRPr lang="en-US" sz="3600" b="1" dirty="0">
              <a:solidFill>
                <a:srgbClr val="66FF33"/>
              </a:solidFill>
              <a:effectLst/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5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5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5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5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5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5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5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14" grpId="0" animBg="1"/>
      <p:bldP spid="175116" grpId="0" animBg="1"/>
      <p:bldP spid="175117" grpId="0" animBg="1"/>
      <p:bldP spid="175118" grpId="0" animBg="1"/>
      <p:bldP spid="175119" grpId="0" animBg="1"/>
      <p:bldP spid="1751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758825" y="246063"/>
            <a:ext cx="8385175" cy="806450"/>
          </a:xfrm>
        </p:spPr>
        <p:txBody>
          <a:bodyPr bIns="91440" anchor="b">
            <a:normAutofit fontScale="90000"/>
          </a:bodyPr>
          <a:lstStyle/>
          <a:p>
            <a:pPr algn="ctr" eaLnBrk="1" hangingPunct="1"/>
            <a:r>
              <a:rPr lang="fa-IR" sz="4000" b="1" dirty="0" smtClean="0">
                <a:solidFill>
                  <a:srgbClr val="00FF00"/>
                </a:solidFill>
                <a:cs typeface="B Titr" pitchFamily="2" charset="-78"/>
              </a:rPr>
              <a:t>تعاریف واژه های برنامه ریزی</a:t>
            </a:r>
            <a:r>
              <a:rPr lang="en-US" sz="4700" dirty="0" smtClean="0">
                <a:solidFill>
                  <a:srgbClr val="F66047"/>
                </a:solidFill>
                <a:cs typeface="B Titr" pitchFamily="2" charset="-78"/>
              </a:rPr>
              <a:t> </a:t>
            </a:r>
          </a:p>
        </p:txBody>
      </p:sp>
      <p:sp>
        <p:nvSpPr>
          <p:cNvPr id="22531" name="AutoShape 13"/>
          <p:cNvSpPr>
            <a:spLocks noChangeArrowheads="1"/>
          </p:cNvSpPr>
          <p:nvPr/>
        </p:nvSpPr>
        <p:spPr bwMode="auto">
          <a:xfrm>
            <a:off x="2195513" y="1171575"/>
            <a:ext cx="4465637" cy="5040313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00FFFF"/>
              </a:gs>
              <a:gs pos="100000">
                <a:srgbClr val="00A9A9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fa-IR" sz="1800"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60100" name="Line 15"/>
          <p:cNvSpPr>
            <a:spLocks noChangeShapeType="1"/>
          </p:cNvSpPr>
          <p:nvPr/>
        </p:nvSpPr>
        <p:spPr bwMode="auto">
          <a:xfrm>
            <a:off x="3563938" y="3043238"/>
            <a:ext cx="1728787" cy="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ysDot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60101" name="Line 16"/>
          <p:cNvSpPr>
            <a:spLocks noChangeShapeType="1"/>
          </p:cNvSpPr>
          <p:nvPr/>
        </p:nvSpPr>
        <p:spPr bwMode="auto">
          <a:xfrm>
            <a:off x="3276600" y="3835400"/>
            <a:ext cx="2303463" cy="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ysDot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60102" name="Line 18"/>
          <p:cNvSpPr>
            <a:spLocks noChangeShapeType="1"/>
          </p:cNvSpPr>
          <p:nvPr/>
        </p:nvSpPr>
        <p:spPr bwMode="auto">
          <a:xfrm>
            <a:off x="2700338" y="5130800"/>
            <a:ext cx="3455987" cy="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ysDot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60103" name="Line 19"/>
          <p:cNvSpPr>
            <a:spLocks noChangeShapeType="1"/>
          </p:cNvSpPr>
          <p:nvPr/>
        </p:nvSpPr>
        <p:spPr bwMode="auto">
          <a:xfrm>
            <a:off x="2411413" y="5737225"/>
            <a:ext cx="4032250" cy="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ysDot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60104" name="Text Box 20"/>
          <p:cNvSpPr txBox="1">
            <a:spLocks noChangeArrowheads="1"/>
          </p:cNvSpPr>
          <p:nvPr/>
        </p:nvSpPr>
        <p:spPr bwMode="auto">
          <a:xfrm>
            <a:off x="3781425" y="2395538"/>
            <a:ext cx="1438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effectLst/>
                <a:cs typeface="Arial" pitchFamily="34" charset="0"/>
              </a:rPr>
              <a:t>Mission</a:t>
            </a:r>
          </a:p>
        </p:txBody>
      </p:sp>
      <p:sp>
        <p:nvSpPr>
          <p:cNvPr id="260105" name="Text Box 25"/>
          <p:cNvSpPr txBox="1">
            <a:spLocks noChangeArrowheads="1"/>
          </p:cNvSpPr>
          <p:nvPr/>
        </p:nvSpPr>
        <p:spPr bwMode="auto">
          <a:xfrm>
            <a:off x="3635375" y="3187700"/>
            <a:ext cx="1512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0000"/>
                </a:solidFill>
                <a:effectLst/>
                <a:cs typeface="Arial" pitchFamily="34" charset="0"/>
              </a:rPr>
              <a:t>Vision</a:t>
            </a:r>
          </a:p>
        </p:txBody>
      </p:sp>
      <p:sp>
        <p:nvSpPr>
          <p:cNvPr id="260106" name="Text Box 27"/>
          <p:cNvSpPr txBox="1">
            <a:spLocks noChangeArrowheads="1"/>
          </p:cNvSpPr>
          <p:nvPr/>
        </p:nvSpPr>
        <p:spPr bwMode="auto">
          <a:xfrm>
            <a:off x="3276600" y="3906838"/>
            <a:ext cx="215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006600"/>
                </a:solidFill>
                <a:effectLst/>
                <a:cs typeface="Arial" pitchFamily="34" charset="0"/>
              </a:rPr>
              <a:t>Strategies</a:t>
            </a:r>
          </a:p>
        </p:txBody>
      </p:sp>
      <p:sp>
        <p:nvSpPr>
          <p:cNvPr id="260107" name="Text Box 28"/>
          <p:cNvSpPr txBox="1">
            <a:spLocks noChangeArrowheads="1"/>
          </p:cNvSpPr>
          <p:nvPr/>
        </p:nvSpPr>
        <p:spPr bwMode="auto">
          <a:xfrm>
            <a:off x="3276600" y="4598988"/>
            <a:ext cx="216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CC0066"/>
                </a:solidFill>
                <a:effectLst/>
                <a:cs typeface="Arial" pitchFamily="34" charset="0"/>
              </a:rPr>
              <a:t>Goals</a:t>
            </a:r>
          </a:p>
        </p:txBody>
      </p:sp>
      <p:sp>
        <p:nvSpPr>
          <p:cNvPr id="260108" name="Text Box 29"/>
          <p:cNvSpPr txBox="1">
            <a:spLocks noChangeArrowheads="1"/>
          </p:cNvSpPr>
          <p:nvPr/>
        </p:nvSpPr>
        <p:spPr bwMode="auto">
          <a:xfrm>
            <a:off x="3132138" y="5203825"/>
            <a:ext cx="2087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400" b="1">
                <a:solidFill>
                  <a:schemeClr val="tx1"/>
                </a:solidFill>
                <a:effectLst/>
                <a:cs typeface="Arial" pitchFamily="34" charset="0"/>
              </a:rPr>
              <a:t>Objectives</a:t>
            </a:r>
          </a:p>
        </p:txBody>
      </p:sp>
      <p:sp>
        <p:nvSpPr>
          <p:cNvPr id="260109" name="Text Box 30"/>
          <p:cNvSpPr txBox="1">
            <a:spLocks noChangeArrowheads="1"/>
          </p:cNvSpPr>
          <p:nvPr/>
        </p:nvSpPr>
        <p:spPr bwMode="auto">
          <a:xfrm>
            <a:off x="2916238" y="5780088"/>
            <a:ext cx="295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660066"/>
                </a:solidFill>
                <a:effectLst/>
                <a:cs typeface="Arial" pitchFamily="34" charset="0"/>
              </a:rPr>
              <a:t>Activities</a:t>
            </a:r>
          </a:p>
        </p:txBody>
      </p:sp>
      <p:sp>
        <p:nvSpPr>
          <p:cNvPr id="260110" name="Line 31"/>
          <p:cNvSpPr>
            <a:spLocks noChangeShapeType="1"/>
          </p:cNvSpPr>
          <p:nvPr/>
        </p:nvSpPr>
        <p:spPr bwMode="auto">
          <a:xfrm flipV="1">
            <a:off x="6659563" y="4772025"/>
            <a:ext cx="360362" cy="143986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60111" name="Line 32"/>
          <p:cNvSpPr>
            <a:spLocks noChangeShapeType="1"/>
          </p:cNvSpPr>
          <p:nvPr/>
        </p:nvSpPr>
        <p:spPr bwMode="auto">
          <a:xfrm flipH="1" flipV="1">
            <a:off x="4427538" y="1243013"/>
            <a:ext cx="2592387" cy="352901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60112" name="Text Box 34"/>
          <p:cNvSpPr txBox="1">
            <a:spLocks noChangeArrowheads="1"/>
          </p:cNvSpPr>
          <p:nvPr/>
        </p:nvSpPr>
        <p:spPr bwMode="auto">
          <a:xfrm rot="-1390923">
            <a:off x="5751513" y="3357563"/>
            <a:ext cx="54927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 dirty="0">
                <a:solidFill>
                  <a:schemeClr val="tx1"/>
                </a:solidFill>
                <a:effectLst/>
                <a:cs typeface="Arial" pitchFamily="34" charset="0"/>
              </a:rPr>
              <a:t>  </a:t>
            </a:r>
            <a:r>
              <a:rPr lang="en-US" sz="2400" b="1" dirty="0">
                <a:solidFill>
                  <a:schemeClr val="bg1"/>
                </a:solidFill>
                <a:effectLst/>
                <a:cs typeface="Arial" pitchFamily="34" charset="0"/>
              </a:rPr>
              <a:t>values</a:t>
            </a:r>
          </a:p>
        </p:txBody>
      </p:sp>
      <p:sp>
        <p:nvSpPr>
          <p:cNvPr id="260113" name="Line 17"/>
          <p:cNvSpPr>
            <a:spLocks noChangeShapeType="1"/>
          </p:cNvSpPr>
          <p:nvPr/>
        </p:nvSpPr>
        <p:spPr bwMode="auto">
          <a:xfrm>
            <a:off x="2987675" y="4527550"/>
            <a:ext cx="2879725" cy="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19" name="Text Box 34"/>
          <p:cNvSpPr txBox="1">
            <a:spLocks noChangeArrowheads="1"/>
          </p:cNvSpPr>
          <p:nvPr/>
        </p:nvSpPr>
        <p:spPr bwMode="auto">
          <a:xfrm rot="20209077">
            <a:off x="5747439" y="3251313"/>
            <a:ext cx="553998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 dirty="0">
                <a:effectLst/>
                <a:cs typeface="Arial" pitchFamily="34" charset="0"/>
              </a:rPr>
              <a:t>  </a:t>
            </a:r>
            <a:r>
              <a:rPr lang="en-US" sz="2400" b="1" dirty="0">
                <a:effectLst/>
                <a:cs typeface="Arial" pitchFamily="34" charset="0"/>
              </a:rPr>
              <a:t>values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0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0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0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0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0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0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0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0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0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0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0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0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0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0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0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0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0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0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260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104" grpId="0"/>
      <p:bldP spid="260105" grpId="0"/>
      <p:bldP spid="260106" grpId="0"/>
      <p:bldP spid="260107" grpId="0"/>
      <p:bldP spid="260108" grpId="0"/>
      <p:bldP spid="260109" grpId="0"/>
      <p:bldP spid="260112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3170" name="Group 2"/>
          <p:cNvGraphicFramePr>
            <a:graphicFrameLocks noGrp="1"/>
          </p:cNvGraphicFramePr>
          <p:nvPr>
            <p:ph sz="quarter" idx="1"/>
          </p:nvPr>
        </p:nvGraphicFramePr>
        <p:xfrm>
          <a:off x="3567113" y="3733800"/>
          <a:ext cx="2084387" cy="1280160"/>
        </p:xfrm>
        <a:graphic>
          <a:graphicData uri="http://schemas.openxmlformats.org/drawingml/2006/table">
            <a:tbl>
              <a:tblPr/>
              <a:tblGrid>
                <a:gridCol w="2084387"/>
              </a:tblGrid>
              <a:tr h="461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اجرا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9900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FF9900"/>
                        </a:gs>
                        <a:gs pos="100000">
                          <a:srgbClr val="FF99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اجرا، تغییر، رهبری، تیم های کاری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3178" name="Group 10"/>
          <p:cNvGraphicFramePr>
            <a:graphicFrameLocks noGrp="1"/>
          </p:cNvGraphicFramePr>
          <p:nvPr>
            <p:ph sz="quarter" idx="2"/>
          </p:nvPr>
        </p:nvGraphicFramePr>
        <p:xfrm>
          <a:off x="3567113" y="173038"/>
          <a:ext cx="2084387" cy="1534795"/>
        </p:xfrm>
        <a:graphic>
          <a:graphicData uri="http://schemas.openxmlformats.org/drawingml/2006/table">
            <a:tbl>
              <a:tblPr/>
              <a:tblGrid>
                <a:gridCol w="2084387"/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تحلیل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9900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FF9900"/>
                        </a:gs>
                        <a:gs pos="100000">
                          <a:srgbClr val="FF99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65087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رسالت، دورنما، ارزشهای سازمانی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تحلیل داخلی و خارجی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3188" name="Group 20"/>
          <p:cNvGraphicFramePr>
            <a:graphicFrameLocks noGrp="1"/>
          </p:cNvGraphicFramePr>
          <p:nvPr>
            <p:ph sz="quarter" idx="3"/>
          </p:nvPr>
        </p:nvGraphicFramePr>
        <p:xfrm>
          <a:off x="3563938" y="5451475"/>
          <a:ext cx="2084387" cy="1219200"/>
        </p:xfrm>
        <a:graphic>
          <a:graphicData uri="http://schemas.openxmlformats.org/drawingml/2006/table">
            <a:tbl>
              <a:tblPr/>
              <a:tblGrid>
                <a:gridCol w="2084387"/>
              </a:tblGrid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ارزشیابی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9900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FF9900"/>
                        </a:gs>
                        <a:gs pos="100000">
                          <a:srgbClr val="FF99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سنجش، ارزشیابی و اصلاح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3197" name="Group 29"/>
          <p:cNvGraphicFramePr>
            <a:graphicFrameLocks noGrp="1"/>
          </p:cNvGraphicFramePr>
          <p:nvPr>
            <p:ph sz="quarter" idx="4"/>
          </p:nvPr>
        </p:nvGraphicFramePr>
        <p:xfrm>
          <a:off x="3563938" y="2060575"/>
          <a:ext cx="2084387" cy="1248410"/>
        </p:xfrm>
        <a:graphic>
          <a:graphicData uri="http://schemas.openxmlformats.org/drawingml/2006/table">
            <a:tbl>
              <a:tblPr/>
              <a:tblGrid>
                <a:gridCol w="2084387"/>
              </a:tblGrid>
              <a:tr h="461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برنامه ریزی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9900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FF9900"/>
                        </a:gs>
                        <a:gs pos="100000">
                          <a:srgbClr val="FF99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73025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استراتژی ها، اهداف، شاخص ها، منابع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263196" name="Rectangle 28"/>
          <p:cNvSpPr>
            <a:spLocks noChangeArrowheads="1"/>
          </p:cNvSpPr>
          <p:nvPr/>
        </p:nvSpPr>
        <p:spPr bwMode="auto">
          <a:xfrm rot="16200000">
            <a:off x="-2520950" y="2968625"/>
            <a:ext cx="6551613" cy="1008063"/>
          </a:xfrm>
          <a:prstGeom prst="rect">
            <a:avLst/>
          </a:prstGeom>
          <a:solidFill>
            <a:schemeClr val="accent2"/>
          </a:solidFill>
          <a:ln w="9525">
            <a:solidFill>
              <a:srgbClr val="99CCFF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fa-IR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مراحل برنامه ریزی استراتژیک</a:t>
            </a:r>
            <a:endParaRPr lang="en-US" sz="36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3205" name="Line 37"/>
          <p:cNvSpPr>
            <a:spLocks noChangeShapeType="1"/>
          </p:cNvSpPr>
          <p:nvPr/>
        </p:nvSpPr>
        <p:spPr bwMode="auto">
          <a:xfrm>
            <a:off x="1619250" y="1844675"/>
            <a:ext cx="7056438" cy="0"/>
          </a:xfrm>
          <a:prstGeom prst="line">
            <a:avLst/>
          </a:prstGeom>
          <a:noFill/>
          <a:ln w="38100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63206" name="Line 38"/>
          <p:cNvSpPr>
            <a:spLocks noChangeShapeType="1"/>
          </p:cNvSpPr>
          <p:nvPr/>
        </p:nvSpPr>
        <p:spPr bwMode="auto">
          <a:xfrm>
            <a:off x="1619250" y="3500438"/>
            <a:ext cx="7056438" cy="0"/>
          </a:xfrm>
          <a:prstGeom prst="line">
            <a:avLst/>
          </a:prstGeom>
          <a:noFill/>
          <a:ln w="38100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63207" name="Line 39"/>
          <p:cNvSpPr>
            <a:spLocks noChangeShapeType="1"/>
          </p:cNvSpPr>
          <p:nvPr/>
        </p:nvSpPr>
        <p:spPr bwMode="auto">
          <a:xfrm>
            <a:off x="1619250" y="5229225"/>
            <a:ext cx="7056438" cy="0"/>
          </a:xfrm>
          <a:prstGeom prst="line">
            <a:avLst/>
          </a:prstGeom>
          <a:noFill/>
          <a:ln w="38100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63208" name="WordArt 40"/>
          <p:cNvSpPr>
            <a:spLocks noChangeArrowheads="1" noChangeShapeType="1" noTextEdit="1"/>
          </p:cNvSpPr>
          <p:nvPr/>
        </p:nvSpPr>
        <p:spPr bwMode="auto">
          <a:xfrm>
            <a:off x="6754813" y="836613"/>
            <a:ext cx="1562100" cy="433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fa-IR" sz="3600" b="1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مرحله اول :</a:t>
            </a:r>
          </a:p>
        </p:txBody>
      </p:sp>
      <p:sp>
        <p:nvSpPr>
          <p:cNvPr id="263209" name="WordArt 41"/>
          <p:cNvSpPr>
            <a:spLocks noChangeArrowheads="1" noChangeShapeType="1" noTextEdit="1"/>
          </p:cNvSpPr>
          <p:nvPr/>
        </p:nvSpPr>
        <p:spPr bwMode="auto">
          <a:xfrm>
            <a:off x="6732588" y="2420938"/>
            <a:ext cx="1562100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fa-IR" sz="3600" b="1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مرحله دوم :</a:t>
            </a:r>
          </a:p>
        </p:txBody>
      </p:sp>
      <p:sp>
        <p:nvSpPr>
          <p:cNvPr id="263210" name="WordArt 42"/>
          <p:cNvSpPr>
            <a:spLocks noChangeArrowheads="1" noChangeShapeType="1" noTextEdit="1"/>
          </p:cNvSpPr>
          <p:nvPr/>
        </p:nvSpPr>
        <p:spPr bwMode="auto">
          <a:xfrm>
            <a:off x="6732588" y="4076700"/>
            <a:ext cx="156210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fa-IR" sz="3600" b="1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مرحله سوم :</a:t>
            </a:r>
          </a:p>
        </p:txBody>
      </p:sp>
      <p:sp>
        <p:nvSpPr>
          <p:cNvPr id="263211" name="WordArt 43"/>
          <p:cNvSpPr>
            <a:spLocks noChangeArrowheads="1" noChangeShapeType="1" noTextEdit="1"/>
          </p:cNvSpPr>
          <p:nvPr/>
        </p:nvSpPr>
        <p:spPr bwMode="auto">
          <a:xfrm>
            <a:off x="6732588" y="5661025"/>
            <a:ext cx="172720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fa-IR" sz="3600" b="1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مرحله چهارم :</a:t>
            </a:r>
          </a:p>
        </p:txBody>
      </p:sp>
      <p:sp>
        <p:nvSpPr>
          <p:cNvPr id="263212" name="AutoShape 44"/>
          <p:cNvSpPr>
            <a:spLocks noChangeArrowheads="1"/>
          </p:cNvSpPr>
          <p:nvPr/>
        </p:nvSpPr>
        <p:spPr bwMode="auto">
          <a:xfrm>
            <a:off x="5094288" y="1614488"/>
            <a:ext cx="341312" cy="544512"/>
          </a:xfrm>
          <a:prstGeom prst="downArrow">
            <a:avLst>
              <a:gd name="adj1" fmla="val 50000"/>
              <a:gd name="adj2" fmla="val 39884"/>
            </a:avLst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263213" name="AutoShape 45"/>
          <p:cNvSpPr>
            <a:spLocks noChangeArrowheads="1"/>
          </p:cNvSpPr>
          <p:nvPr/>
        </p:nvSpPr>
        <p:spPr bwMode="auto">
          <a:xfrm>
            <a:off x="5094288" y="3284538"/>
            <a:ext cx="341312" cy="544512"/>
          </a:xfrm>
          <a:prstGeom prst="downArrow">
            <a:avLst>
              <a:gd name="adj1" fmla="val 50000"/>
              <a:gd name="adj2" fmla="val 39884"/>
            </a:avLst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263214" name="AutoShape 46"/>
          <p:cNvSpPr>
            <a:spLocks noChangeArrowheads="1"/>
          </p:cNvSpPr>
          <p:nvPr/>
        </p:nvSpPr>
        <p:spPr bwMode="auto">
          <a:xfrm>
            <a:off x="5094288" y="4984750"/>
            <a:ext cx="341312" cy="544513"/>
          </a:xfrm>
          <a:prstGeom prst="downArrow">
            <a:avLst>
              <a:gd name="adj1" fmla="val 50000"/>
              <a:gd name="adj2" fmla="val 39884"/>
            </a:avLst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263215" name="AutoShape 47"/>
          <p:cNvSpPr>
            <a:spLocks noChangeArrowheads="1"/>
          </p:cNvSpPr>
          <p:nvPr/>
        </p:nvSpPr>
        <p:spPr bwMode="auto">
          <a:xfrm rot="10800000">
            <a:off x="3635375" y="1617663"/>
            <a:ext cx="341313" cy="544512"/>
          </a:xfrm>
          <a:prstGeom prst="downArrow">
            <a:avLst>
              <a:gd name="adj1" fmla="val 50000"/>
              <a:gd name="adj2" fmla="val 39884"/>
            </a:avLst>
          </a:prstGeom>
          <a:solidFill>
            <a:srgbClr val="FF66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263216" name="AutoShape 48"/>
          <p:cNvSpPr>
            <a:spLocks noChangeArrowheads="1"/>
          </p:cNvSpPr>
          <p:nvPr/>
        </p:nvSpPr>
        <p:spPr bwMode="auto">
          <a:xfrm rot="10800000">
            <a:off x="3635375" y="3230563"/>
            <a:ext cx="341313" cy="544512"/>
          </a:xfrm>
          <a:prstGeom prst="downArrow">
            <a:avLst>
              <a:gd name="adj1" fmla="val 50000"/>
              <a:gd name="adj2" fmla="val 39884"/>
            </a:avLst>
          </a:prstGeom>
          <a:solidFill>
            <a:srgbClr val="FF66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263217" name="AutoShape 49"/>
          <p:cNvSpPr>
            <a:spLocks noChangeArrowheads="1"/>
          </p:cNvSpPr>
          <p:nvPr/>
        </p:nvSpPr>
        <p:spPr bwMode="auto">
          <a:xfrm rot="10800000">
            <a:off x="3635375" y="4956175"/>
            <a:ext cx="341313" cy="544513"/>
          </a:xfrm>
          <a:prstGeom prst="downArrow">
            <a:avLst>
              <a:gd name="adj1" fmla="val 50000"/>
              <a:gd name="adj2" fmla="val 39884"/>
            </a:avLst>
          </a:prstGeom>
          <a:solidFill>
            <a:srgbClr val="FF66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263218" name="Line 50"/>
          <p:cNvSpPr>
            <a:spLocks noChangeShapeType="1"/>
          </p:cNvSpPr>
          <p:nvPr/>
        </p:nvSpPr>
        <p:spPr bwMode="auto">
          <a:xfrm flipH="1">
            <a:off x="2771775" y="5949950"/>
            <a:ext cx="792163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63219" name="Line 51"/>
          <p:cNvSpPr>
            <a:spLocks noChangeShapeType="1"/>
          </p:cNvSpPr>
          <p:nvPr/>
        </p:nvSpPr>
        <p:spPr bwMode="auto">
          <a:xfrm flipV="1">
            <a:off x="2786063" y="692150"/>
            <a:ext cx="0" cy="52578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63220" name="Line 52"/>
          <p:cNvSpPr>
            <a:spLocks noChangeShapeType="1"/>
          </p:cNvSpPr>
          <p:nvPr/>
        </p:nvSpPr>
        <p:spPr bwMode="auto">
          <a:xfrm>
            <a:off x="2771775" y="692150"/>
            <a:ext cx="792163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63221" name="Line 53"/>
          <p:cNvSpPr>
            <a:spLocks noChangeShapeType="1"/>
          </p:cNvSpPr>
          <p:nvPr/>
        </p:nvSpPr>
        <p:spPr bwMode="auto">
          <a:xfrm>
            <a:off x="2771775" y="2565400"/>
            <a:ext cx="792163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63222" name="Line 54"/>
          <p:cNvSpPr>
            <a:spLocks noChangeShapeType="1"/>
          </p:cNvSpPr>
          <p:nvPr/>
        </p:nvSpPr>
        <p:spPr bwMode="auto">
          <a:xfrm>
            <a:off x="2771775" y="4221163"/>
            <a:ext cx="792163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3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3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3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3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3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3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3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3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3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3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3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3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3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3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3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3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3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3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3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3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3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3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3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3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63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3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3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63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3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3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3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3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3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63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3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3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63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3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3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6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3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3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63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63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63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63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3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3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63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63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63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63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63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3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63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63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63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63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63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63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63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63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63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63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208" grpId="0" animBg="1"/>
      <p:bldP spid="263209" grpId="0" animBg="1"/>
      <p:bldP spid="263210" grpId="0" animBg="1"/>
      <p:bldP spid="263211" grpId="0" animBg="1"/>
      <p:bldP spid="263212" grpId="0" animBg="1"/>
      <p:bldP spid="263213" grpId="0" animBg="1"/>
      <p:bldP spid="263214" grpId="0" animBg="1"/>
      <p:bldP spid="263215" grpId="0" animBg="1"/>
      <p:bldP spid="263216" grpId="0" animBg="1"/>
      <p:bldP spid="2632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a-IR" smtClean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4338" name="Slide" r:id="rId4" imgW="4572139" imgH="3429123" progId="PowerPoint.Slid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val 2"/>
          <p:cNvSpPr>
            <a:spLocks noChangeArrowheads="1"/>
          </p:cNvSpPr>
          <p:nvPr/>
        </p:nvSpPr>
        <p:spPr bwMode="auto">
          <a:xfrm flipH="1">
            <a:off x="1604963" y="115888"/>
            <a:ext cx="4752975" cy="576262"/>
          </a:xfrm>
          <a:prstGeom prst="ellipse">
            <a:avLst/>
          </a:prstGeom>
          <a:gradFill rotWithShape="1">
            <a:gsLst>
              <a:gs pos="0">
                <a:srgbClr val="002F76"/>
              </a:gs>
              <a:gs pos="50000">
                <a:srgbClr val="0066FF"/>
              </a:gs>
              <a:gs pos="100000">
                <a:srgbClr val="002F76"/>
              </a:gs>
            </a:gsLst>
            <a:lin ang="5400000" scaled="1"/>
          </a:gradFill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800" b="1">
                <a:solidFill>
                  <a:srgbClr val="66FFFF"/>
                </a:solidFill>
                <a:effectLst/>
              </a:rPr>
              <a:t>MISSION , VISION &amp;</a:t>
            </a:r>
            <a:r>
              <a:rPr lang="fa-IR" sz="1800" b="1">
                <a:solidFill>
                  <a:srgbClr val="66FFFF"/>
                </a:solidFill>
                <a:effectLst/>
              </a:rPr>
              <a:t> </a:t>
            </a:r>
            <a:r>
              <a:rPr lang="en-US" sz="1800" b="1">
                <a:solidFill>
                  <a:srgbClr val="66FFFF"/>
                </a:solidFill>
                <a:effectLst/>
              </a:rPr>
              <a:t>VALUES</a:t>
            </a:r>
          </a:p>
        </p:txBody>
      </p:sp>
      <p:sp>
        <p:nvSpPr>
          <p:cNvPr id="266243" name="Line 3"/>
          <p:cNvSpPr>
            <a:spLocks noChangeShapeType="1"/>
          </p:cNvSpPr>
          <p:nvPr/>
        </p:nvSpPr>
        <p:spPr bwMode="auto">
          <a:xfrm flipH="1">
            <a:off x="4068763" y="1887538"/>
            <a:ext cx="601662" cy="57626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66244" name="Line 4"/>
          <p:cNvSpPr>
            <a:spLocks noChangeShapeType="1"/>
          </p:cNvSpPr>
          <p:nvPr/>
        </p:nvSpPr>
        <p:spPr bwMode="auto">
          <a:xfrm>
            <a:off x="3276600" y="1958975"/>
            <a:ext cx="574675" cy="5048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66245" name="Rectangle 5"/>
          <p:cNvSpPr>
            <a:spLocks noChangeArrowheads="1"/>
          </p:cNvSpPr>
          <p:nvPr/>
        </p:nvSpPr>
        <p:spPr bwMode="auto">
          <a:xfrm>
            <a:off x="0" y="2598738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fa-IR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2339975" y="1522413"/>
            <a:ext cx="31686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ar-SA" sz="1800" b="1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داخلی </a:t>
            </a:r>
            <a:r>
              <a:rPr lang="fa-IR" sz="1800" b="1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ar-SA" sz="1800" b="1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خارجی</a:t>
            </a:r>
          </a:p>
        </p:txBody>
      </p:sp>
      <p:sp>
        <p:nvSpPr>
          <p:cNvPr id="266247" name="Line 7"/>
          <p:cNvSpPr>
            <a:spLocks noChangeShapeType="1"/>
          </p:cNvSpPr>
          <p:nvPr/>
        </p:nvSpPr>
        <p:spPr bwMode="auto">
          <a:xfrm flipH="1">
            <a:off x="4067175" y="2895600"/>
            <a:ext cx="3168650" cy="461963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66248" name="Line 8"/>
          <p:cNvSpPr>
            <a:spLocks noChangeShapeType="1"/>
          </p:cNvSpPr>
          <p:nvPr/>
        </p:nvSpPr>
        <p:spPr bwMode="auto">
          <a:xfrm flipH="1">
            <a:off x="3995738" y="3014663"/>
            <a:ext cx="0" cy="3429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3492500" y="2427288"/>
            <a:ext cx="10064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2000" b="1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SWOT</a:t>
            </a:r>
            <a:endParaRPr lang="en-US" sz="2000" b="1">
              <a:solidFill>
                <a:srgbClr val="FFFFFF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66250" name="Rectangle 10"/>
          <p:cNvSpPr>
            <a:spLocks noChangeArrowheads="1"/>
          </p:cNvSpPr>
          <p:nvPr/>
        </p:nvSpPr>
        <p:spPr bwMode="auto">
          <a:xfrm>
            <a:off x="0" y="2701925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fa-IR"/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6040438" y="1884363"/>
            <a:ext cx="2798762" cy="1371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eaLnBrk="0" hangingPunct="0"/>
            <a:endParaRPr lang="en-US" sz="1200">
              <a:solidFill>
                <a:srgbClr val="FFFF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r" eaLnBrk="0" hangingPunct="0"/>
            <a:r>
              <a:rPr lang="ar-SA" sz="1800" b="1">
                <a:solidFill>
                  <a:srgbClr val="FFFFFF"/>
                </a:solidFill>
                <a:effectLst/>
                <a:latin typeface="Nazanin" pitchFamily="2" charset="-78"/>
                <a:cs typeface="Times New Roman" pitchFamily="18" charset="0"/>
              </a:rPr>
              <a:t>متغیرهای موثر برفعالیت سازمان</a:t>
            </a:r>
            <a:endParaRPr lang="en-US" sz="1800" b="1">
              <a:solidFill>
                <a:srgbClr val="FFFFFF"/>
              </a:solidFill>
              <a:effectLst/>
              <a:latin typeface="Nazanin" pitchFamily="2" charset="-78"/>
              <a:cs typeface="Times New Roman" pitchFamily="18" charset="0"/>
            </a:endParaRPr>
          </a:p>
          <a:p>
            <a:pPr algn="r" eaLnBrk="0" hangingPunct="0"/>
            <a:endParaRPr lang="en-US" sz="2000">
              <a:solidFill>
                <a:srgbClr val="FFFF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r" eaLnBrk="0" hangingPunct="0"/>
            <a:r>
              <a:rPr lang="ar-SA" sz="2000" b="1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 (سناریوهای آتی)</a:t>
            </a:r>
            <a:endParaRPr lang="en-US" sz="2000" b="1">
              <a:solidFill>
                <a:srgbClr val="FFFF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140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>
              <a:solidFill>
                <a:srgbClr val="FFFF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2700338" y="2716213"/>
            <a:ext cx="25209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ar-SA" sz="1800" b="1">
                <a:solidFill>
                  <a:srgbClr val="FFFFFF"/>
                </a:solidFill>
                <a:effectLst/>
                <a:latin typeface="Nazanin" pitchFamily="2" charset="-78"/>
                <a:cs typeface="Times New Roman" pitchFamily="18" charset="0"/>
              </a:rPr>
              <a:t>نقاط قوت و ضعف رقابتی</a:t>
            </a:r>
            <a:endParaRPr lang="en-US" sz="1800" b="1">
              <a:solidFill>
                <a:srgbClr val="FFFFFF"/>
              </a:solidFill>
              <a:effectLst/>
              <a:latin typeface="Nazanin" pitchFamily="2" charset="-78"/>
              <a:cs typeface="Times New Roman" pitchFamily="18" charset="0"/>
            </a:endParaRPr>
          </a:p>
        </p:txBody>
      </p:sp>
      <p:sp>
        <p:nvSpPr>
          <p:cNvPr id="266254" name="Line 14"/>
          <p:cNvSpPr>
            <a:spLocks noChangeShapeType="1"/>
          </p:cNvSpPr>
          <p:nvPr/>
        </p:nvSpPr>
        <p:spPr bwMode="auto">
          <a:xfrm flipH="1">
            <a:off x="7956550" y="2392363"/>
            <a:ext cx="0" cy="28733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66258" name="Line 18"/>
          <p:cNvSpPr>
            <a:spLocks noChangeShapeType="1"/>
          </p:cNvSpPr>
          <p:nvPr/>
        </p:nvSpPr>
        <p:spPr bwMode="auto">
          <a:xfrm flipH="1">
            <a:off x="3995738" y="4349750"/>
            <a:ext cx="0" cy="2889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4591" name="Oval 21"/>
          <p:cNvSpPr>
            <a:spLocks noChangeArrowheads="1"/>
          </p:cNvSpPr>
          <p:nvPr/>
        </p:nvSpPr>
        <p:spPr bwMode="auto">
          <a:xfrm flipH="1">
            <a:off x="2108200" y="5516563"/>
            <a:ext cx="3743325" cy="692150"/>
          </a:xfrm>
          <a:prstGeom prst="ellipse">
            <a:avLst/>
          </a:prstGeom>
          <a:gradFill rotWithShape="1">
            <a:gsLst>
              <a:gs pos="0">
                <a:srgbClr val="002F76"/>
              </a:gs>
              <a:gs pos="50000">
                <a:srgbClr val="0066FF"/>
              </a:gs>
              <a:gs pos="100000">
                <a:srgbClr val="002F76"/>
              </a:gs>
            </a:gsLst>
            <a:lin ang="5400000" scaled="1"/>
          </a:gradFill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ar-SA" sz="2400" b="1">
                <a:solidFill>
                  <a:srgbClr val="66FFFF"/>
                </a:solidFill>
                <a:effectLst/>
                <a:latin typeface="Times New Roman" pitchFamily="18" charset="0"/>
                <a:cs typeface="Times New Roman" pitchFamily="18" charset="0"/>
              </a:rPr>
              <a:t>برنامه</a:t>
            </a:r>
            <a:r>
              <a:rPr lang="fa-IR" sz="2400" b="1">
                <a:solidFill>
                  <a:srgbClr val="66FFFF"/>
                </a:solidFill>
                <a:effectLst/>
                <a:latin typeface="Times New Roman" pitchFamily="18" charset="0"/>
                <a:cs typeface="Times New Roman" pitchFamily="18" charset="0"/>
              </a:rPr>
              <a:t> ریزی </a:t>
            </a:r>
            <a:r>
              <a:rPr lang="ar-SA" sz="2400" b="1">
                <a:solidFill>
                  <a:srgbClr val="66FF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2400" b="1">
                <a:solidFill>
                  <a:srgbClr val="66FFFF"/>
                </a:solidFill>
                <a:effectLst/>
                <a:latin typeface="Times New Roman" pitchFamily="18" charset="0"/>
                <a:cs typeface="Times New Roman" pitchFamily="18" charset="0"/>
              </a:rPr>
              <a:t>و </a:t>
            </a:r>
            <a:r>
              <a:rPr lang="ar-SA" sz="2400" b="1">
                <a:solidFill>
                  <a:srgbClr val="66FFFF"/>
                </a:solidFill>
                <a:effectLst/>
                <a:latin typeface="Times New Roman" pitchFamily="18" charset="0"/>
                <a:cs typeface="Times New Roman" pitchFamily="18" charset="0"/>
              </a:rPr>
              <a:t>اجرا</a:t>
            </a:r>
            <a:endParaRPr lang="en-US" sz="2400" b="1">
              <a:solidFill>
                <a:srgbClr val="66FF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62" name="Line 22"/>
          <p:cNvSpPr>
            <a:spLocks noChangeShapeType="1"/>
          </p:cNvSpPr>
          <p:nvPr/>
        </p:nvSpPr>
        <p:spPr bwMode="auto">
          <a:xfrm>
            <a:off x="5291138" y="1887538"/>
            <a:ext cx="865187" cy="360362"/>
          </a:xfrm>
          <a:prstGeom prst="line">
            <a:avLst/>
          </a:prstGeom>
          <a:noFill/>
          <a:ln w="38100" cap="rnd">
            <a:solidFill>
              <a:schemeClr val="bg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66263" name="Line 23"/>
          <p:cNvSpPr>
            <a:spLocks noChangeShapeType="1"/>
          </p:cNvSpPr>
          <p:nvPr/>
        </p:nvSpPr>
        <p:spPr bwMode="auto">
          <a:xfrm>
            <a:off x="3132138" y="1816100"/>
            <a:ext cx="3024187" cy="503238"/>
          </a:xfrm>
          <a:prstGeom prst="line">
            <a:avLst/>
          </a:prstGeom>
          <a:noFill/>
          <a:ln w="38100" cap="rnd">
            <a:solidFill>
              <a:schemeClr val="bg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66265" name="Rectangle 25"/>
          <p:cNvSpPr>
            <a:spLocks noChangeArrowheads="1"/>
          </p:cNvSpPr>
          <p:nvPr/>
        </p:nvSpPr>
        <p:spPr bwMode="auto">
          <a:xfrm>
            <a:off x="2008188" y="3443288"/>
            <a:ext cx="3960812" cy="820737"/>
          </a:xfrm>
          <a:prstGeom prst="rect">
            <a:avLst/>
          </a:prstGeom>
          <a:solidFill>
            <a:srgbClr val="FF9900"/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1">
              <a:defRPr/>
            </a:pPr>
            <a:r>
              <a:rPr lang="fa-I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تعیین استراتژی های کلی</a:t>
            </a:r>
          </a:p>
          <a:p>
            <a:pPr algn="ctr" rtl="1">
              <a:defRPr/>
            </a:pPr>
            <a:r>
              <a:rPr lang="fa-IR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a-IR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بر اساس تحلیل </a:t>
            </a: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SWOT</a:t>
            </a:r>
            <a:r>
              <a:rPr lang="fa-IR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برای موضوعات استراتژیک</a:t>
            </a:r>
            <a:r>
              <a:rPr lang="fa-IR" sz="1800" b="1">
                <a:solidFill>
                  <a:schemeClr val="bg1"/>
                </a:solidFill>
                <a:effectLst/>
              </a:rPr>
              <a:t> </a:t>
            </a:r>
            <a:endParaRPr lang="en-US" sz="1800" b="1">
              <a:solidFill>
                <a:schemeClr val="bg1"/>
              </a:solidFill>
              <a:effectLst/>
            </a:endParaRPr>
          </a:p>
        </p:txBody>
      </p:sp>
      <p:sp>
        <p:nvSpPr>
          <p:cNvPr id="266266" name="Rectangle 26"/>
          <p:cNvSpPr>
            <a:spLocks noChangeArrowheads="1"/>
          </p:cNvSpPr>
          <p:nvPr/>
        </p:nvSpPr>
        <p:spPr bwMode="auto">
          <a:xfrm>
            <a:off x="1979613" y="1152525"/>
            <a:ext cx="3960812" cy="431800"/>
          </a:xfrm>
          <a:prstGeom prst="rect">
            <a:avLst/>
          </a:prstGeom>
          <a:solidFill>
            <a:srgbClr val="FF9900"/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ar-SA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تحلیل وضعیت</a:t>
            </a:r>
            <a:r>
              <a:rPr lang="fa-IR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موجود</a:t>
            </a: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6268" name="Line 28"/>
          <p:cNvSpPr>
            <a:spLocks noChangeShapeType="1"/>
          </p:cNvSpPr>
          <p:nvPr/>
        </p:nvSpPr>
        <p:spPr bwMode="auto">
          <a:xfrm flipH="1">
            <a:off x="3981450" y="765175"/>
            <a:ext cx="0" cy="28733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66269" name="Rectangle 29"/>
          <p:cNvSpPr>
            <a:spLocks noChangeArrowheads="1"/>
          </p:cNvSpPr>
          <p:nvPr/>
        </p:nvSpPr>
        <p:spPr bwMode="auto">
          <a:xfrm>
            <a:off x="2022475" y="4668838"/>
            <a:ext cx="3960813" cy="431800"/>
          </a:xfrm>
          <a:prstGeom prst="rect">
            <a:avLst/>
          </a:prstGeom>
          <a:solidFill>
            <a:srgbClr val="FF9900"/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ar-SA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تعیین اهداف از طریق </a:t>
            </a:r>
            <a:r>
              <a:rPr lang="fa-IR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استراتژیهای کلی</a:t>
            </a:r>
            <a:endParaRPr lang="en-US" sz="18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6270" name="Line 30"/>
          <p:cNvSpPr>
            <a:spLocks noChangeShapeType="1"/>
          </p:cNvSpPr>
          <p:nvPr/>
        </p:nvSpPr>
        <p:spPr bwMode="auto">
          <a:xfrm flipH="1">
            <a:off x="3995738" y="5156200"/>
            <a:ext cx="0" cy="2889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266274" name="Rectangle 34"/>
          <p:cNvSpPr>
            <a:spLocks noChangeArrowheads="1"/>
          </p:cNvSpPr>
          <p:nvPr/>
        </p:nvSpPr>
        <p:spPr bwMode="auto">
          <a:xfrm>
            <a:off x="1993900" y="1123950"/>
            <a:ext cx="3960813" cy="1873250"/>
          </a:xfrm>
          <a:prstGeom prst="rect">
            <a:avLst/>
          </a:prstGeom>
          <a:noFill/>
          <a:ln w="38100">
            <a:solidFill>
              <a:srgbClr val="FF33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133350" y="3214688"/>
            <a:ext cx="16938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 eaLnBrk="0" hangingPunct="0"/>
            <a:r>
              <a:rPr lang="fa-IR" sz="1800" b="1">
                <a:solidFill>
                  <a:srgbClr val="FFFFFF"/>
                </a:solidFill>
                <a:effectLst/>
                <a:latin typeface="Nazanin" pitchFamily="2" charset="-78"/>
                <a:cs typeface="Times New Roman" pitchFamily="18" charset="0"/>
              </a:rPr>
              <a:t>بر گرفته از </a:t>
            </a:r>
            <a:r>
              <a:rPr lang="en-US" sz="1800" b="1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Vision</a:t>
            </a:r>
            <a:r>
              <a:rPr lang="fa-IR" sz="1800" b="1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en-US" sz="1800" b="1">
              <a:solidFill>
                <a:srgbClr val="FFFF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 rtl="1" eaLnBrk="0" hangingPunct="0"/>
            <a:r>
              <a:rPr lang="fa-IR" sz="1800" b="1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و </a:t>
            </a:r>
            <a:r>
              <a:rPr lang="en-US" sz="1800" b="1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Mission</a:t>
            </a:r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>
            <a:off x="1643063" y="3571875"/>
            <a:ext cx="328612" cy="28575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fa-I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fa-IR" sz="4800" dirty="0" smtClean="0">
                <a:solidFill>
                  <a:srgbClr val="FF0000"/>
                </a:solidFill>
                <a:cs typeface="+mn-cs"/>
              </a:rPr>
              <a:t>کارگاه آموزشی  آنالیز </a:t>
            </a:r>
            <a:r>
              <a:rPr lang="en-US" sz="4800" dirty="0" smtClean="0">
                <a:solidFill>
                  <a:srgbClr val="FF0000"/>
                </a:solidFill>
              </a:rPr>
              <a:t>SWOT 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2057400"/>
            <a:ext cx="6781800" cy="3962400"/>
          </a:xfrm>
        </p:spPr>
        <p:txBody>
          <a:bodyPr/>
          <a:lstStyle/>
          <a:p>
            <a:pPr algn="ctr" rtl="1" eaLnBrk="1" hangingPunct="1">
              <a:buFont typeface="Wingdings" pitchFamily="2" charset="2"/>
              <a:buNone/>
              <a:defRPr/>
            </a:pPr>
            <a:r>
              <a:rPr lang="fa-IR" sz="4000" b="1" dirty="0" smtClean="0">
                <a:solidFill>
                  <a:schemeClr val="hlink"/>
                </a:solidFill>
              </a:rPr>
              <a:t> </a:t>
            </a:r>
            <a:endParaRPr lang="en-US" sz="2800" b="1" dirty="0" smtClean="0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5400" dirty="0" smtClean="0">
                <a:solidFill>
                  <a:srgbClr val="FF0000"/>
                </a:solidFill>
                <a:cs typeface="B Mitra" pitchFamily="2" charset="-78"/>
              </a:rPr>
              <a:t>SWOT Analysis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828800"/>
            <a:ext cx="6705600" cy="3276600"/>
          </a:xfrm>
        </p:spPr>
        <p:txBody>
          <a:bodyPr>
            <a:normAutofit fontScale="92500"/>
          </a:bodyPr>
          <a:lstStyle/>
          <a:p>
            <a:pPr algn="l" eaLnBrk="1" hangingPunct="1">
              <a:buFontTx/>
              <a:buNone/>
              <a:defRPr/>
            </a:pPr>
            <a:r>
              <a:rPr lang="en-US" sz="4400" b="1" dirty="0" smtClean="0">
                <a:solidFill>
                  <a:srgbClr val="FF0000"/>
                </a:solidFill>
                <a:cs typeface="B Mitra" pitchFamily="2" charset="-78"/>
              </a:rPr>
              <a:t>  S</a:t>
            </a:r>
            <a:r>
              <a:rPr lang="en-US" sz="4400" b="1" dirty="0" smtClean="0">
                <a:cs typeface="B Mitra" pitchFamily="2" charset="-78"/>
              </a:rPr>
              <a:t>   : Strength </a:t>
            </a:r>
            <a:r>
              <a:rPr lang="fa-IR" sz="4400" b="1" dirty="0" smtClean="0">
                <a:cs typeface="B Mitra" pitchFamily="2" charset="-78"/>
              </a:rPr>
              <a:t>(نقاط قوت )</a:t>
            </a:r>
            <a:endParaRPr lang="en-US" sz="4400" b="1" dirty="0" smtClean="0">
              <a:cs typeface="B Mitra" pitchFamily="2" charset="-78"/>
            </a:endParaRPr>
          </a:p>
          <a:p>
            <a:pPr algn="l" eaLnBrk="1" hangingPunct="1">
              <a:buFontTx/>
              <a:buNone/>
              <a:defRPr/>
            </a:pPr>
            <a:r>
              <a:rPr lang="en-US" sz="4400" b="1" dirty="0" smtClean="0">
                <a:solidFill>
                  <a:srgbClr val="FF0000"/>
                </a:solidFill>
                <a:cs typeface="B Mitra" pitchFamily="2" charset="-78"/>
              </a:rPr>
              <a:t>W</a:t>
            </a:r>
            <a:r>
              <a:rPr lang="en-US" sz="4400" b="1" dirty="0" smtClean="0">
                <a:cs typeface="B Mitra" pitchFamily="2" charset="-78"/>
              </a:rPr>
              <a:t> : Weakness</a:t>
            </a:r>
            <a:r>
              <a:rPr lang="fa-IR" sz="4400" b="1" dirty="0" smtClean="0">
                <a:cs typeface="B Mitra" pitchFamily="2" charset="-78"/>
              </a:rPr>
              <a:t> (نقاط ضعف ) </a:t>
            </a:r>
            <a:endParaRPr lang="en-US" sz="4400" b="1" dirty="0" smtClean="0">
              <a:cs typeface="B Mitra" pitchFamily="2" charset="-78"/>
            </a:endParaRPr>
          </a:p>
          <a:p>
            <a:pPr algn="l" eaLnBrk="1" hangingPunct="1">
              <a:buFontTx/>
              <a:buNone/>
              <a:defRPr/>
            </a:pPr>
            <a:r>
              <a:rPr lang="en-US" sz="4400" b="1" dirty="0" smtClean="0">
                <a:solidFill>
                  <a:srgbClr val="FF0000"/>
                </a:solidFill>
                <a:cs typeface="B Mitra" pitchFamily="2" charset="-78"/>
              </a:rPr>
              <a:t>O</a:t>
            </a:r>
            <a:r>
              <a:rPr lang="en-US" sz="4400" b="1" dirty="0" smtClean="0">
                <a:cs typeface="B Mitra" pitchFamily="2" charset="-78"/>
              </a:rPr>
              <a:t>  : Opportunity</a:t>
            </a:r>
            <a:r>
              <a:rPr lang="fa-IR" sz="4400" b="1" dirty="0" smtClean="0">
                <a:cs typeface="B Mitra" pitchFamily="2" charset="-78"/>
              </a:rPr>
              <a:t>  (فرصت ها ) </a:t>
            </a:r>
            <a:endParaRPr lang="en-US" sz="4400" b="1" dirty="0" smtClean="0">
              <a:cs typeface="B Mitra" pitchFamily="2" charset="-78"/>
            </a:endParaRPr>
          </a:p>
          <a:p>
            <a:pPr algn="l" eaLnBrk="1" hangingPunct="1">
              <a:buFontTx/>
              <a:buNone/>
              <a:defRPr/>
            </a:pPr>
            <a:r>
              <a:rPr lang="en-US" sz="4400" b="1" dirty="0" smtClean="0">
                <a:solidFill>
                  <a:srgbClr val="FF0000"/>
                </a:solidFill>
                <a:cs typeface="B Mitra" pitchFamily="2" charset="-78"/>
              </a:rPr>
              <a:t>   T</a:t>
            </a:r>
            <a:r>
              <a:rPr lang="en-US" sz="4400" b="1" dirty="0" smtClean="0">
                <a:cs typeface="B Mitra" pitchFamily="2" charset="-78"/>
              </a:rPr>
              <a:t>  : Threat</a:t>
            </a:r>
            <a:r>
              <a:rPr lang="fa-IR" sz="4400" b="1" dirty="0" smtClean="0">
                <a:cs typeface="B Mitra" pitchFamily="2" charset="-78"/>
              </a:rPr>
              <a:t>( تهدیدها )</a:t>
            </a:r>
            <a:r>
              <a:rPr lang="fa-IR" dirty="0" smtClean="0"/>
              <a:t> 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2286000"/>
          </a:xfrm>
        </p:spPr>
        <p:txBody>
          <a:bodyPr/>
          <a:lstStyle/>
          <a:p>
            <a:pPr algn="r" rtl="1" eaLnBrk="1" hangingPunct="1"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en-US" b="1" dirty="0" smtClean="0">
                <a:solidFill>
                  <a:srgbClr val="FF0000"/>
                </a:solidFill>
                <a:cs typeface="B Mitra" pitchFamily="2" charset="-78"/>
              </a:rPr>
              <a:t>S</a:t>
            </a:r>
            <a:r>
              <a:rPr lang="en-US" b="1" dirty="0" smtClean="0">
                <a:cs typeface="B Mitra" pitchFamily="2" charset="-78"/>
              </a:rPr>
              <a:t> : Strengths </a:t>
            </a:r>
            <a:r>
              <a:rPr lang="fa-IR" b="1" dirty="0" smtClean="0">
                <a:cs typeface="B Mitra" pitchFamily="2" charset="-78"/>
              </a:rPr>
              <a:t>(نقاط قوت )</a:t>
            </a:r>
            <a:endParaRPr lang="en-US" b="1" dirty="0" smtClean="0">
              <a:cs typeface="B Mitra" pitchFamily="2" charset="-78"/>
            </a:endParaRPr>
          </a:p>
          <a:p>
            <a:pPr lvl="1" algn="r" rtl="1" eaLnBrk="1" hangingPunct="1"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fa-IR" dirty="0" smtClean="0">
                <a:cs typeface="B Mitra" pitchFamily="2" charset="-78"/>
              </a:rPr>
              <a:t>یک مشخصۀ داخلی سازمان است که برای محقق شدن رسالت سازمان مؤثر است.</a:t>
            </a:r>
            <a:endParaRPr lang="en-US" dirty="0" smtClean="0">
              <a:cs typeface="B Mitra" pitchFamily="2" charset="-78"/>
            </a:endParaRPr>
          </a:p>
          <a:p>
            <a:pPr lvl="1" algn="r" rtl="1" eaLnBrk="1" hangingPunct="1">
              <a:buClr>
                <a:srgbClr val="0070C0"/>
              </a:buClr>
              <a:buFont typeface="Wingdings" pitchFamily="2" charset="2"/>
              <a:buChar char="ü"/>
              <a:defRPr/>
            </a:pPr>
            <a:endParaRPr lang="en-US" b="1" dirty="0" smtClean="0">
              <a:cs typeface="B Mitra" pitchFamily="2" charset="-78"/>
            </a:endParaRPr>
          </a:p>
          <a:p>
            <a:pPr rtl="1" eaLnBrk="1" hangingPunct="1">
              <a:buFontTx/>
              <a:buNone/>
              <a:defRPr/>
            </a:pPr>
            <a:endParaRPr lang="en-US" b="1" dirty="0">
              <a:cs typeface="B Mitra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2362200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cs typeface="B Mitra" pitchFamily="2" charset="-78"/>
              </a:rPr>
              <a:t>W</a:t>
            </a:r>
            <a:r>
              <a:rPr lang="en-US" b="1" dirty="0" smtClean="0">
                <a:cs typeface="B Mitra" pitchFamily="2" charset="-78"/>
              </a:rPr>
              <a:t> : Weaknesses</a:t>
            </a:r>
            <a:r>
              <a:rPr lang="fa-IR" b="1" dirty="0" smtClean="0">
                <a:cs typeface="B Mitra" pitchFamily="2" charset="-78"/>
              </a:rPr>
              <a:t> (نقاط ضعف )</a:t>
            </a:r>
            <a:endParaRPr lang="en-US" b="1" dirty="0" smtClean="0">
              <a:cs typeface="B Mitra" pitchFamily="2" charset="-78"/>
            </a:endParaRPr>
          </a:p>
          <a:p>
            <a:pPr lvl="1" algn="r" rtl="1" eaLnBrk="1" hangingPunct="1">
              <a:defRPr/>
            </a:pPr>
            <a:r>
              <a:rPr lang="fa-IR" dirty="0" smtClean="0">
                <a:cs typeface="B Mitra" pitchFamily="2" charset="-78"/>
              </a:rPr>
              <a:t>یک مشخصۀ داخلی سازمانی است که روی عملکرد آن تاثیرمنفی دارد.</a:t>
            </a:r>
            <a:r>
              <a:rPr lang="fa-IR" b="1" dirty="0" smtClean="0">
                <a:cs typeface="B Mitra" pitchFamily="2" charset="-78"/>
              </a:rPr>
              <a:t> </a:t>
            </a:r>
            <a:endParaRPr lang="en-US" b="1" dirty="0" smtClean="0">
              <a:cs typeface="B Mitra" pitchFamily="2" charset="-78"/>
            </a:endParaRPr>
          </a:p>
          <a:p>
            <a:pPr algn="r" rtl="1"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228600" y="914400"/>
            <a:ext cx="3886200" cy="16764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ap="sq" cmpd="tri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kumimoji="1" lang="ar-SA" sz="44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Nazanin" pitchFamily="10" charset="-78"/>
              </a:rPr>
              <a:t>قال علي (ْع) :</a:t>
            </a:r>
          </a:p>
          <a:p>
            <a:pPr algn="ctr">
              <a:defRPr/>
            </a:pPr>
            <a:r>
              <a:rPr kumimoji="1" lang="ar-SA" sz="44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Nazanin" pitchFamily="10" charset="-78"/>
              </a:rPr>
              <a:t>رحم الله امراءعرف </a:t>
            </a:r>
            <a:endParaRPr kumimoji="1" lang="en-US" sz="44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Nazanin" pitchFamily="10" charset="-78"/>
            </a:endParaRPr>
          </a:p>
        </p:txBody>
      </p:sp>
      <p:sp>
        <p:nvSpPr>
          <p:cNvPr id="26" name="Rectangle 22"/>
          <p:cNvSpPr>
            <a:spLocks noChangeArrowheads="1"/>
          </p:cNvSpPr>
          <p:nvPr/>
        </p:nvSpPr>
        <p:spPr bwMode="auto">
          <a:xfrm>
            <a:off x="304800" y="3200400"/>
            <a:ext cx="2286000" cy="838200"/>
          </a:xfrm>
          <a:prstGeom prst="rect">
            <a:avLst/>
          </a:prstGeom>
          <a:solidFill>
            <a:srgbClr val="FFFF00"/>
          </a:solidFill>
          <a:ln w="76200" cap="sq" cmpd="tri">
            <a:noFill/>
            <a:miter lim="800000"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kumimoji="1" lang="ar-SA" sz="4400" b="1" dirty="0">
                <a:ln w="1905"/>
                <a:solidFill>
                  <a:schemeClr val="bg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Nazanin" pitchFamily="10" charset="-78"/>
              </a:rPr>
              <a:t>من اين </a:t>
            </a:r>
            <a:endParaRPr kumimoji="1" lang="en-US" sz="4400" b="1" dirty="0">
              <a:ln w="1905"/>
              <a:solidFill>
                <a:schemeClr val="bg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Nazanin" pitchFamily="10" charset="-78"/>
            </a:endParaRPr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3352800" y="2667000"/>
            <a:ext cx="2362200" cy="914400"/>
          </a:xfrm>
          <a:prstGeom prst="rect">
            <a:avLst/>
          </a:prstGeom>
          <a:solidFill>
            <a:srgbClr val="FFFF00"/>
          </a:solidFill>
          <a:ln w="76200" cap="sq" cmpd="tri">
            <a:noFill/>
            <a:miter lim="800000"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kumimoji="1" lang="ar-SA" sz="4400" b="1" dirty="0">
                <a:ln w="1905"/>
                <a:solidFill>
                  <a:schemeClr val="bg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Nazanin" pitchFamily="10" charset="-78"/>
              </a:rPr>
              <a:t>في اين </a:t>
            </a:r>
            <a:endParaRPr kumimoji="1" lang="en-US" sz="4400" b="1" dirty="0">
              <a:ln w="1905"/>
              <a:solidFill>
                <a:schemeClr val="bg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Nazanin" pitchFamily="10" charset="-78"/>
            </a:endParaRPr>
          </a:p>
        </p:txBody>
      </p:sp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6400800" y="1905000"/>
            <a:ext cx="2590800" cy="838200"/>
          </a:xfrm>
          <a:prstGeom prst="rect">
            <a:avLst/>
          </a:prstGeom>
          <a:solidFill>
            <a:srgbClr val="FFFF00"/>
          </a:solidFill>
          <a:ln w="76200" cap="sq" cmpd="tri">
            <a:noFill/>
            <a:miter lim="800000"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kumimoji="1" lang="ar-SA" sz="4400" b="1">
                <a:ln w="1905"/>
                <a:solidFill>
                  <a:schemeClr val="bg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Nazanin" pitchFamily="10" charset="-78"/>
              </a:rPr>
              <a:t>الي اين </a:t>
            </a:r>
            <a:endParaRPr kumimoji="1" lang="en-US" sz="4400" b="1">
              <a:ln w="1905"/>
              <a:solidFill>
                <a:schemeClr val="bg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Nazanin" pitchFamily="10" charset="-78"/>
            </a:endParaRPr>
          </a:p>
        </p:txBody>
      </p:sp>
      <p:sp>
        <p:nvSpPr>
          <p:cNvPr id="29" name="Rectangle 25"/>
          <p:cNvSpPr>
            <a:spLocks noChangeArrowheads="1"/>
          </p:cNvSpPr>
          <p:nvPr/>
        </p:nvSpPr>
        <p:spPr bwMode="auto">
          <a:xfrm>
            <a:off x="3505200" y="3810000"/>
            <a:ext cx="5334000" cy="2895600"/>
          </a:xfrm>
          <a:prstGeom prst="rect">
            <a:avLst/>
          </a:prstGeom>
          <a:solidFill>
            <a:srgbClr val="FFBD5B"/>
          </a:solidFill>
          <a:ln w="177800" cap="sq" cmpd="tri">
            <a:noFill/>
            <a:miter lim="800000"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lnSpc>
                <a:spcPts val="4400"/>
              </a:lnSpc>
              <a:defRPr/>
            </a:pPr>
            <a:r>
              <a:rPr kumimoji="1" lang="en-US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</a:t>
            </a:r>
            <a:r>
              <a:rPr kumimoji="1" lang="ar-SA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امير مومنان علي (ع) فرمود :</a:t>
            </a:r>
          </a:p>
          <a:p>
            <a:pPr>
              <a:lnSpc>
                <a:spcPts val="4400"/>
              </a:lnSpc>
              <a:defRPr/>
            </a:pPr>
            <a:r>
              <a:rPr kumimoji="1" lang="ar-SA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خدا رحمت كند كسي را كه بداند </a:t>
            </a:r>
          </a:p>
          <a:p>
            <a:pPr>
              <a:lnSpc>
                <a:spcPts val="4400"/>
              </a:lnSpc>
              <a:defRPr/>
            </a:pPr>
            <a:r>
              <a:rPr kumimoji="1" lang="ar-SA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	ازكجاست ؟ </a:t>
            </a:r>
          </a:p>
          <a:p>
            <a:pPr>
              <a:lnSpc>
                <a:spcPts val="4400"/>
              </a:lnSpc>
              <a:defRPr/>
            </a:pPr>
            <a:r>
              <a:rPr kumimoji="1" lang="ar-SA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		در كجاست؟ </a:t>
            </a:r>
          </a:p>
          <a:p>
            <a:pPr>
              <a:lnSpc>
                <a:spcPts val="4400"/>
              </a:lnSpc>
              <a:defRPr/>
            </a:pPr>
            <a:r>
              <a:rPr kumimoji="1" lang="ar-SA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			 به كجا مي رود؟</a:t>
            </a:r>
            <a:endParaRPr kumimoji="1" lang="en-US" sz="32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27657" name="Line 26"/>
          <p:cNvSpPr>
            <a:spLocks noChangeShapeType="1"/>
          </p:cNvSpPr>
          <p:nvPr/>
        </p:nvSpPr>
        <p:spPr bwMode="auto">
          <a:xfrm flipV="1">
            <a:off x="2667000" y="3352800"/>
            <a:ext cx="609600" cy="304800"/>
          </a:xfrm>
          <a:prstGeom prst="line">
            <a:avLst/>
          </a:prstGeom>
          <a:noFill/>
          <a:ln w="136525" cap="sq" cmpd="tri">
            <a:solidFill>
              <a:srgbClr val="C000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fa-IR"/>
          </a:p>
        </p:txBody>
      </p:sp>
      <p:sp>
        <p:nvSpPr>
          <p:cNvPr id="27658" name="Line 27"/>
          <p:cNvSpPr>
            <a:spLocks noChangeShapeType="1"/>
          </p:cNvSpPr>
          <p:nvPr/>
        </p:nvSpPr>
        <p:spPr bwMode="auto">
          <a:xfrm flipV="1">
            <a:off x="5791200" y="2590800"/>
            <a:ext cx="609600" cy="304800"/>
          </a:xfrm>
          <a:prstGeom prst="line">
            <a:avLst/>
          </a:prstGeom>
          <a:noFill/>
          <a:ln w="136525" cap="sq" cmpd="tri">
            <a:solidFill>
              <a:srgbClr val="C000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2590800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cs typeface="B Mitra" pitchFamily="2" charset="-78"/>
              </a:rPr>
              <a:t>O</a:t>
            </a:r>
            <a:r>
              <a:rPr lang="en-US" b="1" dirty="0" smtClean="0">
                <a:cs typeface="B Mitra" pitchFamily="2" charset="-78"/>
              </a:rPr>
              <a:t> : Opportunities</a:t>
            </a:r>
            <a:r>
              <a:rPr lang="fa-IR" b="1" dirty="0" smtClean="0">
                <a:cs typeface="B Mitra" pitchFamily="2" charset="-78"/>
              </a:rPr>
              <a:t> (فرصت )</a:t>
            </a:r>
          </a:p>
          <a:p>
            <a:pPr lvl="1" algn="r" rtl="1" eaLnBrk="1" hangingPunct="1">
              <a:defRPr/>
            </a:pPr>
            <a:r>
              <a:rPr lang="fa-IR" b="1" dirty="0" smtClean="0">
                <a:cs typeface="B Mitra" pitchFamily="2" charset="-78"/>
              </a:rPr>
              <a:t> </a:t>
            </a:r>
            <a:r>
              <a:rPr lang="fa-IR" dirty="0" smtClean="0">
                <a:cs typeface="B Mitra" pitchFamily="2" charset="-78"/>
              </a:rPr>
              <a:t>یک حقیقت خارجی است که اگر از آن استفاده شود ، برای محقق شدن رسالت سازمان مؤثر است یا می تواند مؤثر باشد.</a:t>
            </a:r>
            <a:endParaRPr lang="en-US" b="1" dirty="0" smtClean="0">
              <a:cs typeface="B Mitra" pitchFamily="2" charset="-78"/>
            </a:endParaRPr>
          </a:p>
          <a:p>
            <a:pPr algn="r" rtl="1"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876800"/>
          </a:xfrm>
        </p:spPr>
        <p:txBody>
          <a:bodyPr/>
          <a:lstStyle/>
          <a:p>
            <a:pPr algn="r" rtl="1" eaLnBrk="1" hangingPunct="1">
              <a:buClr>
                <a:srgbClr val="FFFF00"/>
              </a:buClr>
              <a:buNone/>
              <a:defRPr/>
            </a:pPr>
            <a:r>
              <a:rPr lang="en-US" b="1" dirty="0" smtClean="0">
                <a:solidFill>
                  <a:srgbClr val="FF0000"/>
                </a:solidFill>
                <a:cs typeface="B Mitra" pitchFamily="2" charset="-78"/>
              </a:rPr>
              <a:t>T</a:t>
            </a:r>
            <a:r>
              <a:rPr lang="en-US" b="1" dirty="0" smtClean="0">
                <a:cs typeface="B Mitra" pitchFamily="2" charset="-78"/>
              </a:rPr>
              <a:t> : Threat</a:t>
            </a:r>
            <a:r>
              <a:rPr lang="fa-IR" b="1" dirty="0" smtClean="0">
                <a:cs typeface="B Mitra" pitchFamily="2" charset="-78"/>
              </a:rPr>
              <a:t>( تهدیدها )</a:t>
            </a:r>
          </a:p>
          <a:p>
            <a:pPr lvl="1" algn="r" rtl="1" eaLnBrk="1" hangingPunct="1">
              <a:buClr>
                <a:srgbClr val="FFFF00"/>
              </a:buClr>
              <a:buNone/>
              <a:defRPr/>
            </a:pPr>
            <a:r>
              <a:rPr lang="fa-IR" dirty="0" smtClean="0">
                <a:cs typeface="B Mitra" pitchFamily="2" charset="-78"/>
              </a:rPr>
              <a:t>یک حقیقت بیرونی است که روی عملکرد سازمان اثر منفی دارد یا می تواند داشته باشد.</a:t>
            </a:r>
          </a:p>
          <a:p>
            <a:pPr lvl="1" algn="r" rtl="1" eaLnBrk="1" hangingPunct="1">
              <a:buClr>
                <a:srgbClr val="FFFF00"/>
              </a:buClr>
              <a:buNone/>
              <a:defRPr/>
            </a:pPr>
            <a:r>
              <a:rPr lang="fa-IR" dirty="0" smtClean="0"/>
              <a:t>برای مدیریت موفق نیروهای خارجی، باید آنالیز درستی از محیط خارجی سازمان انجام شود.</a:t>
            </a:r>
          </a:p>
          <a:p>
            <a:pPr lvl="1" algn="r" rtl="1" eaLnBrk="1" hangingPunct="1">
              <a:buClr>
                <a:srgbClr val="FFFF00"/>
              </a:buClr>
              <a:buNone/>
              <a:defRPr/>
            </a:pPr>
            <a:r>
              <a:rPr lang="fa-IR" dirty="0" smtClean="0"/>
              <a:t>آنالیز محیط خارجی یک روش سیستمیک برای پایش نیروهایی خارجی است که تحت کنترل مستقیم سازمان نیست</a:t>
            </a:r>
          </a:p>
          <a:p>
            <a:pPr lvl="1" algn="r" rtl="1" eaLnBrk="1" hangingPunct="1">
              <a:buClr>
                <a:srgbClr val="FFFF00"/>
              </a:buClr>
              <a:buNone/>
              <a:defRPr/>
            </a:pPr>
            <a:r>
              <a:rPr lang="fa-IR" dirty="0" smtClean="0"/>
              <a:t>پیچیدگی محیط بیرونی یکی از فاکتورهای مؤثرتصمیم گیریهای سازمان است  </a:t>
            </a:r>
            <a:endParaRPr lang="en-US" dirty="0" smtClean="0"/>
          </a:p>
          <a:p>
            <a:pPr algn="r" rtl="1" eaLnBrk="1" hangingPunct="1">
              <a:buClr>
                <a:srgbClr val="FFFF00"/>
              </a:buClr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5438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5400" dirty="0" smtClean="0">
                <a:solidFill>
                  <a:srgbClr val="FF0000"/>
                </a:solidFill>
                <a:cs typeface="B Mitra" pitchFamily="2" charset="-78"/>
              </a:rPr>
              <a:t>SWOT </a:t>
            </a:r>
            <a:r>
              <a:rPr lang="fa-IR" sz="5400" dirty="0" smtClean="0">
                <a:solidFill>
                  <a:srgbClr val="FF0000"/>
                </a:solidFill>
                <a:cs typeface="B Mitra" pitchFamily="2" charset="-78"/>
              </a:rPr>
              <a:t>کاربرد تجزیه و تحلیل</a:t>
            </a:r>
            <a:endParaRPr lang="en-US" sz="5400" dirty="0" smtClean="0">
              <a:solidFill>
                <a:srgbClr val="FF0000"/>
              </a:solidFill>
              <a:cs typeface="B Mitra" pitchFamily="2" charset="-78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algn="r" rtl="1" eaLnBrk="1" hangingPunct="1">
              <a:lnSpc>
                <a:spcPct val="90000"/>
              </a:lnSpc>
              <a:defRPr/>
            </a:pPr>
            <a:r>
              <a:rPr lang="fa-IR" dirty="0" smtClean="0">
                <a:cs typeface="B Mitra" pitchFamily="2" charset="-78"/>
              </a:rPr>
              <a:t>توسعه استراتژی ها برای سازمان</a:t>
            </a:r>
            <a:r>
              <a:rPr lang="en-US" dirty="0" smtClean="0">
                <a:cs typeface="B Mitra" pitchFamily="2" charset="-78"/>
              </a:rPr>
              <a:t> </a:t>
            </a:r>
            <a:endParaRPr lang="fa-IR" dirty="0" smtClean="0">
              <a:cs typeface="B Mitra" pitchFamily="2" charset="-78"/>
            </a:endParaRPr>
          </a:p>
          <a:p>
            <a:pPr algn="r" rtl="1" eaLnBrk="1" hangingPunct="1">
              <a:lnSpc>
                <a:spcPct val="90000"/>
              </a:lnSpc>
              <a:defRPr/>
            </a:pPr>
            <a:r>
              <a:rPr lang="fa-IR" dirty="0" smtClean="0">
                <a:cs typeface="B Mitra" pitchFamily="2" charset="-78"/>
              </a:rPr>
              <a:t>تصمیم گیری برای اولویت های اصلی آینده</a:t>
            </a:r>
          </a:p>
          <a:p>
            <a:pPr algn="r" rtl="1" eaLnBrk="1" hangingPunct="1">
              <a:lnSpc>
                <a:spcPct val="90000"/>
              </a:lnSpc>
              <a:defRPr/>
            </a:pPr>
            <a:r>
              <a:rPr lang="fa-IR" dirty="0" smtClean="0">
                <a:cs typeface="B Mitra" pitchFamily="2" charset="-78"/>
              </a:rPr>
              <a:t>تجزیه وتحلیل جامع سازمان از طریق  :</a:t>
            </a:r>
          </a:p>
          <a:p>
            <a:pPr lvl="1" algn="r" rt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fa-IR" dirty="0" smtClean="0">
                <a:cs typeface="B Mitra" pitchFamily="2" charset="-78"/>
              </a:rPr>
              <a:t>توجه به فاکتورهای داخلی ( نقاط قوت و ضعف )</a:t>
            </a:r>
          </a:p>
          <a:p>
            <a:pPr lvl="1" algn="r" rt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fa-IR" dirty="0" smtClean="0">
                <a:cs typeface="B Mitra" pitchFamily="2" charset="-78"/>
              </a:rPr>
              <a:t>توجه به فاکتورهای خارج سازمانی ( فرصت ها و تهدید ها)</a:t>
            </a:r>
            <a:endParaRPr lang="en-US" dirty="0" smtClean="0">
              <a:cs typeface="B Mitra" pitchFamily="2" charset="-78"/>
            </a:endParaRPr>
          </a:p>
          <a:p>
            <a:pPr algn="r" rt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dirty="0" smtClean="0">
                <a:cs typeface="B Mitra" pitchFamily="2" charset="-78"/>
              </a:rPr>
              <a:t>				</a:t>
            </a:r>
            <a:r>
              <a:rPr lang="fa-IR" dirty="0" smtClean="0">
                <a:cs typeface="B Mitra" pitchFamily="2" charset="-78"/>
              </a:rPr>
              <a:t>یا :</a:t>
            </a:r>
          </a:p>
          <a:p>
            <a:pPr lvl="1" algn="r" rt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fa-IR" dirty="0" smtClean="0">
                <a:cs typeface="B Mitra" pitchFamily="2" charset="-78"/>
              </a:rPr>
              <a:t>توجه به فاکتورهای مثبت و کمک کننده (نقاط قوت و فرصت ها )</a:t>
            </a:r>
          </a:p>
          <a:p>
            <a:pPr lvl="1" algn="r" rt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fa-IR" dirty="0" smtClean="0">
                <a:cs typeface="B Mitra" pitchFamily="2" charset="-78"/>
              </a:rPr>
              <a:t> توجه به فاکتورهای منفی و بازدارنده (نقاط ضعف و تهدیدها )</a:t>
            </a:r>
            <a:endParaRPr lang="en-US" dirty="0" smtClean="0">
              <a:cs typeface="B Mitra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58" name="Rectangle 62"/>
          <p:cNvSpPr>
            <a:spLocks noGrp="1" noChangeArrowheads="1"/>
          </p:cNvSpPr>
          <p:nvPr>
            <p:ph type="title"/>
          </p:nvPr>
        </p:nvSpPr>
        <p:spPr>
          <a:xfrm>
            <a:off x="1128713" y="766763"/>
            <a:ext cx="6962775" cy="1143000"/>
          </a:xfrm>
          <a:gradFill rotWithShape="1">
            <a:gsLst>
              <a:gs pos="0">
                <a:srgbClr val="FFFFCC">
                  <a:gamma/>
                  <a:shade val="46275"/>
                  <a:invGamma/>
                </a:srgbClr>
              </a:gs>
              <a:gs pos="50000">
                <a:srgbClr val="FFFFCC"/>
              </a:gs>
              <a:gs pos="100000">
                <a:srgbClr val="FFFFCC">
                  <a:gamma/>
                  <a:shade val="46275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pPr algn="ctr" eaLnBrk="1" hangingPunct="1">
              <a:defRPr/>
            </a:pPr>
            <a:r>
              <a:rPr lang="fa-IR" sz="3200" smtClean="0">
                <a:solidFill>
                  <a:srgbClr val="FF0000"/>
                </a:solidFill>
                <a:cs typeface="B Mitra" pitchFamily="2" charset="-78"/>
              </a:rPr>
              <a:t>نقاط قوت، نقاط ضعف، فرصت ها و تهدیدها</a:t>
            </a:r>
            <a:r>
              <a:rPr lang="en-US" sz="3200" smtClean="0">
                <a:solidFill>
                  <a:srgbClr val="FF0000"/>
                </a:solidFill>
                <a:cs typeface="B Mitra" pitchFamily="2" charset="-78"/>
              </a:rPr>
              <a:t> </a:t>
            </a:r>
          </a:p>
        </p:txBody>
      </p:sp>
      <p:graphicFrame>
        <p:nvGraphicFramePr>
          <p:cNvPr id="29799" name="Group 103"/>
          <p:cNvGraphicFramePr>
            <a:graphicFrameLocks noGrp="1"/>
          </p:cNvGraphicFramePr>
          <p:nvPr>
            <p:ph type="tbl" idx="1"/>
          </p:nvPr>
        </p:nvGraphicFramePr>
        <p:xfrm>
          <a:off x="1143000" y="1944688"/>
          <a:ext cx="6934200" cy="3313113"/>
        </p:xfrm>
        <a:graphic>
          <a:graphicData uri="http://schemas.openxmlformats.org/drawingml/2006/table">
            <a:tbl>
              <a:tblPr rtl="1"/>
              <a:tblGrid>
                <a:gridCol w="2209800"/>
                <a:gridCol w="2209800"/>
                <a:gridCol w="2514600"/>
              </a:tblGrid>
              <a:tr h="755650">
                <a:tc>
                  <a:txBody>
                    <a:bodyPr/>
                    <a:lstStyle/>
                    <a:p>
                      <a:pPr marL="342900" marR="0" lvl="0" indent="-34290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0363" algn="l"/>
                          <a:tab pos="539750" algn="l"/>
                          <a:tab pos="720725" algn="l"/>
                          <a:tab pos="1439863" algn="l"/>
                          <a:tab pos="2160588" algn="l"/>
                          <a:tab pos="2879725" algn="l"/>
                          <a:tab pos="3600450" algn="l"/>
                          <a:tab pos="4321175" algn="l"/>
                          <a:tab pos="5040313" algn="r"/>
                        </a:tabLst>
                      </a:pPr>
                      <a:r>
                        <a:rPr kumimoji="0" lang="fa-I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Mitra" pitchFamily="2" charset="-78"/>
                        </a:rPr>
                        <a:t>پیرامون سازمان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Mitra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DF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B Mitra" pitchFamily="2" charset="-78"/>
                        </a:rPr>
                        <a:t>داخل سازمان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B Mitra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D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B Mitra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DFE"/>
                    </a:solidFill>
                  </a:tcPr>
                </a:tc>
              </a:tr>
              <a:tr h="1258888">
                <a:tc>
                  <a:txBody>
                    <a:bodyPr/>
                    <a:lstStyle/>
                    <a:p>
                      <a:pPr marL="342900" marR="0" lvl="0" indent="-34290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0363" algn="l"/>
                          <a:tab pos="539750" algn="l"/>
                          <a:tab pos="720725" algn="l"/>
                          <a:tab pos="1439863" algn="l"/>
                          <a:tab pos="2160588" algn="l"/>
                          <a:tab pos="2879725" algn="l"/>
                          <a:tab pos="3600450" algn="l"/>
                          <a:tab pos="4321175" algn="l"/>
                          <a:tab pos="5040313" algn="r"/>
                        </a:tabLst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Mitra" pitchFamily="2" charset="-78"/>
                        </a:rPr>
                        <a:t>Opportunity</a:t>
                      </a:r>
                      <a:endParaRPr kumimoji="0" lang="fa-IR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Mitra" pitchFamily="2" charset="-78"/>
                      </a:endParaRPr>
                    </a:p>
                    <a:p>
                      <a:pPr marL="342900" marR="0" lvl="0" indent="-34290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0363" algn="l"/>
                          <a:tab pos="539750" algn="l"/>
                          <a:tab pos="720725" algn="l"/>
                          <a:tab pos="1439863" algn="l"/>
                          <a:tab pos="2160588" algn="l"/>
                          <a:tab pos="2879725" algn="l"/>
                          <a:tab pos="3600450" algn="l"/>
                          <a:tab pos="4321175" algn="l"/>
                          <a:tab pos="5040313" algn="r"/>
                        </a:tabLst>
                      </a:pPr>
                      <a:endParaRPr kumimoji="0" lang="fa-IR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Mitra" pitchFamily="2" charset="-78"/>
                      </a:endParaRPr>
                    </a:p>
                    <a:p>
                      <a:pPr marL="342900" marR="0" lvl="0" indent="-34290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0363" algn="l"/>
                          <a:tab pos="539750" algn="l"/>
                          <a:tab pos="720725" algn="l"/>
                          <a:tab pos="1439863" algn="l"/>
                          <a:tab pos="2160588" algn="l"/>
                          <a:tab pos="2879725" algn="l"/>
                          <a:tab pos="3600450" algn="l"/>
                          <a:tab pos="4321175" algn="l"/>
                          <a:tab pos="5040313" algn="r"/>
                        </a:tabLst>
                      </a:pPr>
                      <a:r>
                        <a:rPr kumimoji="0" lang="fa-I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Mitra" pitchFamily="2" charset="-78"/>
                        </a:rPr>
                        <a:t>فرصت ها</a:t>
                      </a: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B Mitra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D8E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0363" algn="l"/>
                          <a:tab pos="539750" algn="l"/>
                          <a:tab pos="720725" algn="l"/>
                          <a:tab pos="1439863" algn="l"/>
                          <a:tab pos="2160588" algn="l"/>
                          <a:tab pos="2879725" algn="l"/>
                          <a:tab pos="3600450" algn="l"/>
                          <a:tab pos="4321175" algn="l"/>
                          <a:tab pos="5040313" algn="r"/>
                        </a:tabLst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B Mitra" pitchFamily="2" charset="-78"/>
                        </a:rPr>
                        <a:t>Strength</a:t>
                      </a:r>
                      <a:endParaRPr kumimoji="0" lang="fa-IR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B Mitra" pitchFamily="2" charset="-78"/>
                      </a:endParaRPr>
                    </a:p>
                    <a:p>
                      <a:pPr marL="342900" marR="0" lvl="0" indent="-34290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0363" algn="l"/>
                          <a:tab pos="539750" algn="l"/>
                          <a:tab pos="720725" algn="l"/>
                          <a:tab pos="1439863" algn="l"/>
                          <a:tab pos="2160588" algn="l"/>
                          <a:tab pos="2879725" algn="l"/>
                          <a:tab pos="3600450" algn="l"/>
                          <a:tab pos="4321175" algn="l"/>
                          <a:tab pos="5040313" algn="r"/>
                        </a:tabLst>
                      </a:pPr>
                      <a:endParaRPr kumimoji="0" lang="fa-IR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B Mitra" pitchFamily="2" charset="-78"/>
                      </a:endParaRPr>
                    </a:p>
                    <a:p>
                      <a:pPr marL="342900" marR="0" lvl="0" indent="-34290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0363" algn="l"/>
                          <a:tab pos="539750" algn="l"/>
                          <a:tab pos="720725" algn="l"/>
                          <a:tab pos="1439863" algn="l"/>
                          <a:tab pos="2160588" algn="l"/>
                          <a:tab pos="2879725" algn="l"/>
                          <a:tab pos="3600450" algn="l"/>
                          <a:tab pos="4321175" algn="l"/>
                          <a:tab pos="5040313" algn="r"/>
                        </a:tabLst>
                      </a:pPr>
                      <a:r>
                        <a:rPr kumimoji="0" lang="fa-I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B Mitra" pitchFamily="2" charset="-78"/>
                        </a:rPr>
                        <a:t>نقاط قوت</a:t>
                      </a:r>
                      <a:endParaRPr kumimoji="0" lang="en-GB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B Mitra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D8E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0363" algn="l"/>
                          <a:tab pos="539750" algn="l"/>
                          <a:tab pos="720725" algn="l"/>
                          <a:tab pos="1439863" algn="l"/>
                          <a:tab pos="2160588" algn="l"/>
                          <a:tab pos="2879725" algn="l"/>
                          <a:tab pos="3600450" algn="l"/>
                          <a:tab pos="4321175" algn="l"/>
                          <a:tab pos="5040313" algn="r"/>
                        </a:tabLst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Mitra" pitchFamily="2" charset="-78"/>
                        </a:rPr>
                        <a:t>Positive Factor</a:t>
                      </a:r>
                      <a:endParaRPr kumimoji="0" lang="fa-IR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Mitra" pitchFamily="2" charset="-78"/>
                      </a:endParaRPr>
                    </a:p>
                    <a:p>
                      <a:pPr marL="342900" marR="0" lvl="0" indent="-34290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0363" algn="l"/>
                          <a:tab pos="539750" algn="l"/>
                          <a:tab pos="720725" algn="l"/>
                          <a:tab pos="1439863" algn="l"/>
                          <a:tab pos="2160588" algn="l"/>
                          <a:tab pos="2879725" algn="l"/>
                          <a:tab pos="3600450" algn="l"/>
                          <a:tab pos="4321175" algn="l"/>
                          <a:tab pos="5040313" algn="r"/>
                        </a:tabLst>
                      </a:pPr>
                      <a:endParaRPr kumimoji="0" lang="fa-IR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Mitra" pitchFamily="2" charset="-78"/>
                      </a:endParaRPr>
                    </a:p>
                    <a:p>
                      <a:pPr marL="342900" marR="0" lvl="0" indent="-34290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0363" algn="l"/>
                          <a:tab pos="539750" algn="l"/>
                          <a:tab pos="720725" algn="l"/>
                          <a:tab pos="1439863" algn="l"/>
                          <a:tab pos="2160588" algn="l"/>
                          <a:tab pos="2879725" algn="l"/>
                          <a:tab pos="3600450" algn="l"/>
                          <a:tab pos="4321175" algn="l"/>
                          <a:tab pos="5040313" algn="r"/>
                        </a:tabLst>
                      </a:pPr>
                      <a:r>
                        <a:rPr kumimoji="0" lang="fa-I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Mitra" pitchFamily="2" charset="-78"/>
                        </a:rPr>
                        <a:t>عوامل مثبت</a:t>
                      </a: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Times New Roman" pitchFamily="18" charset="0"/>
                        <a:cs typeface="B Mitra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DFE"/>
                    </a:solidFill>
                  </a:tcPr>
                </a:tc>
              </a:tr>
              <a:tr h="1298575">
                <a:tc>
                  <a:txBody>
                    <a:bodyPr/>
                    <a:lstStyle/>
                    <a:p>
                      <a:pPr marL="342900" marR="0" lvl="0" indent="-34290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0363" algn="l"/>
                          <a:tab pos="539750" algn="l"/>
                          <a:tab pos="720725" algn="l"/>
                          <a:tab pos="1439863" algn="l"/>
                          <a:tab pos="2160588" algn="l"/>
                          <a:tab pos="2879725" algn="l"/>
                          <a:tab pos="3600450" algn="l"/>
                          <a:tab pos="4321175" algn="l"/>
                          <a:tab pos="5040313" algn="r"/>
                        </a:tabLst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Mitra" pitchFamily="2" charset="-78"/>
                        </a:rPr>
                        <a:t>Threat</a:t>
                      </a:r>
                      <a:endParaRPr kumimoji="0" lang="fa-IR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Mitra" pitchFamily="2" charset="-78"/>
                      </a:endParaRPr>
                    </a:p>
                    <a:p>
                      <a:pPr marL="342900" marR="0" lvl="0" indent="-34290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0363" algn="l"/>
                          <a:tab pos="539750" algn="l"/>
                          <a:tab pos="720725" algn="l"/>
                          <a:tab pos="1439863" algn="l"/>
                          <a:tab pos="2160588" algn="l"/>
                          <a:tab pos="2879725" algn="l"/>
                          <a:tab pos="3600450" algn="l"/>
                          <a:tab pos="4321175" algn="l"/>
                          <a:tab pos="5040313" algn="r"/>
                        </a:tabLst>
                      </a:pPr>
                      <a:endParaRPr kumimoji="0" lang="fa-IR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Mitra" pitchFamily="2" charset="-78"/>
                      </a:endParaRPr>
                    </a:p>
                    <a:p>
                      <a:pPr marL="342900" marR="0" lvl="0" indent="-34290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0363" algn="l"/>
                          <a:tab pos="539750" algn="l"/>
                          <a:tab pos="720725" algn="l"/>
                          <a:tab pos="1439863" algn="l"/>
                          <a:tab pos="2160588" algn="l"/>
                          <a:tab pos="2879725" algn="l"/>
                          <a:tab pos="3600450" algn="l"/>
                          <a:tab pos="4321175" algn="l"/>
                          <a:tab pos="5040313" algn="r"/>
                        </a:tabLst>
                      </a:pPr>
                      <a:r>
                        <a:rPr kumimoji="0" lang="fa-I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Mitra" pitchFamily="2" charset="-78"/>
                        </a:rPr>
                        <a:t>تهدید ها</a:t>
                      </a: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B Mitra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D8E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0363" algn="l"/>
                          <a:tab pos="539750" algn="l"/>
                          <a:tab pos="720725" algn="l"/>
                          <a:tab pos="1439863" algn="l"/>
                          <a:tab pos="2160588" algn="l"/>
                          <a:tab pos="2879725" algn="l"/>
                          <a:tab pos="3600450" algn="l"/>
                          <a:tab pos="4321175" algn="l"/>
                          <a:tab pos="5040313" algn="r"/>
                        </a:tabLst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Mitra" pitchFamily="2" charset="-78"/>
                        </a:rPr>
                        <a:t>Weakness</a:t>
                      </a:r>
                      <a:endParaRPr kumimoji="0" lang="fa-IR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Mitra" pitchFamily="2" charset="-78"/>
                      </a:endParaRPr>
                    </a:p>
                    <a:p>
                      <a:pPr marL="342900" marR="0" lvl="0" indent="-34290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0363" algn="l"/>
                          <a:tab pos="539750" algn="l"/>
                          <a:tab pos="720725" algn="l"/>
                          <a:tab pos="1439863" algn="l"/>
                          <a:tab pos="2160588" algn="l"/>
                          <a:tab pos="2879725" algn="l"/>
                          <a:tab pos="3600450" algn="l"/>
                          <a:tab pos="4321175" algn="l"/>
                          <a:tab pos="5040313" algn="r"/>
                        </a:tabLst>
                      </a:pPr>
                      <a:endParaRPr kumimoji="0" lang="fa-IR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Mitra" pitchFamily="2" charset="-78"/>
                      </a:endParaRPr>
                    </a:p>
                    <a:p>
                      <a:pPr marL="342900" marR="0" lvl="0" indent="-34290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0363" algn="l"/>
                          <a:tab pos="539750" algn="l"/>
                          <a:tab pos="720725" algn="l"/>
                          <a:tab pos="1439863" algn="l"/>
                          <a:tab pos="2160588" algn="l"/>
                          <a:tab pos="2879725" algn="l"/>
                          <a:tab pos="3600450" algn="l"/>
                          <a:tab pos="4321175" algn="l"/>
                          <a:tab pos="5040313" algn="r"/>
                        </a:tabLst>
                      </a:pPr>
                      <a:r>
                        <a:rPr kumimoji="0" lang="fa-I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Mitra" pitchFamily="2" charset="-78"/>
                        </a:rPr>
                        <a:t>نقاط ضعف</a:t>
                      </a: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B Mitra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D8E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0363" algn="l"/>
                          <a:tab pos="539750" algn="l"/>
                          <a:tab pos="720725" algn="l"/>
                          <a:tab pos="1439863" algn="l"/>
                          <a:tab pos="2160588" algn="l"/>
                          <a:tab pos="2879725" algn="l"/>
                          <a:tab pos="3600450" algn="l"/>
                          <a:tab pos="4321175" algn="l"/>
                          <a:tab pos="5040313" algn="r"/>
                        </a:tabLst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Mitra" pitchFamily="2" charset="-78"/>
                        </a:rPr>
                        <a:t>Negative Factor</a:t>
                      </a:r>
                      <a:endParaRPr kumimoji="0" lang="fa-IR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Mitra" pitchFamily="2" charset="-78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0363" algn="l"/>
                          <a:tab pos="539750" algn="l"/>
                          <a:tab pos="720725" algn="l"/>
                          <a:tab pos="1439863" algn="l"/>
                          <a:tab pos="2160588" algn="l"/>
                          <a:tab pos="2879725" algn="l"/>
                          <a:tab pos="3600450" algn="l"/>
                          <a:tab pos="4321175" algn="l"/>
                          <a:tab pos="5040313" algn="r"/>
                        </a:tabLst>
                      </a:pPr>
                      <a:endParaRPr kumimoji="0" lang="fa-IR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Mitra" pitchFamily="2" charset="-78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0363" algn="l"/>
                          <a:tab pos="539750" algn="l"/>
                          <a:tab pos="720725" algn="l"/>
                          <a:tab pos="1439863" algn="l"/>
                          <a:tab pos="2160588" algn="l"/>
                          <a:tab pos="2879725" algn="l"/>
                          <a:tab pos="3600450" algn="l"/>
                          <a:tab pos="4321175" algn="l"/>
                          <a:tab pos="5040313" algn="r"/>
                        </a:tabLst>
                      </a:pPr>
                      <a:r>
                        <a:rPr kumimoji="0" lang="fa-I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B Mitra" pitchFamily="2" charset="-78"/>
                        </a:rPr>
                        <a:t>عوامل منفی</a:t>
                      </a: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Times New Roman" pitchFamily="18" charset="0"/>
                        <a:cs typeface="B Mitra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DF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69937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nl-NL" dirty="0">
                <a:solidFill>
                  <a:schemeClr val="tx1"/>
                </a:solidFill>
              </a:rPr>
              <a:t>Organizational Strategy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066800"/>
          <a:ext cx="8229600" cy="55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1295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8FDFE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OPPORTUNITIES</a:t>
                      </a:r>
                      <a:r>
                        <a:rPr kumimoji="0" lang="nl-NL" sz="18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E8FDFE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br>
                        <a:rPr kumimoji="0" lang="nl-NL" sz="11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nl-NL" sz="11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br>
                        <a:rPr kumimoji="0" lang="nl-NL" sz="11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nl-NL" sz="11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  <a:br>
                        <a:rPr kumimoji="0" lang="nl-NL" sz="11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nl-NL" sz="11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8FDFE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THREATS</a:t>
                      </a:r>
                      <a:r>
                        <a:rPr kumimoji="0" lang="nl-NL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E8FDFE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br>
                        <a:rPr kumimoji="0" lang="nl-NL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nl-NL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br>
                        <a:rPr kumimoji="0" lang="nl-NL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nl-NL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  <a:br>
                        <a:rPr kumimoji="0" lang="nl-NL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nl-NL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1295400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STRENGTHS</a:t>
                      </a:r>
                    </a:p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br>
                        <a:rPr kumimoji="0" lang="nl-NL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nl-NL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br>
                        <a:rPr kumimoji="0" lang="nl-NL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nl-NL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  <a:br>
                        <a:rPr kumimoji="0" lang="nl-NL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nl-NL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Opportunity-Strength (OS) Strategies </a:t>
                      </a:r>
                    </a:p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Use strengths to take advantage of opportunities </a:t>
                      </a:r>
                    </a:p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b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Threat-Strength (TS) Strategies </a:t>
                      </a:r>
                    </a:p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Use strengths to avoid threats </a:t>
                      </a:r>
                    </a:p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b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1295400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WEAKNESSES</a:t>
                      </a:r>
                      <a:r>
                        <a:rPr kumimoji="0" lang="nl-NL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br>
                        <a:rPr kumimoji="0" lang="nl-NL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nl-NL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br>
                        <a:rPr kumimoji="0" lang="nl-NL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nl-NL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  <a:br>
                        <a:rPr kumimoji="0" lang="nl-NL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nl-NL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Opportunity-Weakness (OW) Strategies </a:t>
                      </a:r>
                    </a:p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Overcome weaknesses by taking advantage of opportunities </a:t>
                      </a:r>
                    </a:p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b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Threat-Weakness (TW) Strategies </a:t>
                      </a:r>
                    </a:p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Minimize weaknesses and avoid threats</a:t>
                      </a:r>
                      <a:r>
                        <a:rPr kumimoji="0" lang="en-US" sz="11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endParaRPr kumimoji="0" lang="en-US" sz="1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altLang="en-US" b="1" dirty="0" smtClean="0">
                <a:solidFill>
                  <a:srgbClr val="000066"/>
                </a:solidFill>
                <a:cs typeface="B Lotus" pitchFamily="2" charset="-78"/>
              </a:rPr>
              <a:t>انواع برنامه ریزی</a:t>
            </a:r>
            <a:endParaRPr lang="en-US" altLang="en-US" b="1" dirty="0" smtClean="0">
              <a:solidFill>
                <a:srgbClr val="000066"/>
              </a:solidFill>
              <a:cs typeface="B Lotus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ts val="4200"/>
              </a:lnSpc>
              <a:spcBef>
                <a:spcPts val="0"/>
              </a:spcBef>
              <a:buNone/>
            </a:pPr>
            <a:r>
              <a:rPr lang="fa-IR" b="1" dirty="0" smtClean="0">
                <a:solidFill>
                  <a:srgbClr val="A90B25"/>
                </a:solidFill>
                <a:cs typeface="B Mitra" pitchFamily="2" charset="-78"/>
              </a:rPr>
              <a:t>الف) برنامه ریزی جامع </a:t>
            </a:r>
          </a:p>
          <a:p>
            <a:pPr algn="r" rtl="1">
              <a:lnSpc>
                <a:spcPts val="4200"/>
              </a:lnSpc>
              <a:spcBef>
                <a:spcPts val="0"/>
              </a:spcBef>
            </a:pPr>
            <a:r>
              <a:rPr lang="ar-SA" b="1" dirty="0" smtClean="0">
                <a:solidFill>
                  <a:srgbClr val="5C002E"/>
                </a:solidFill>
                <a:cs typeface="B Nazanin" pitchFamily="2" charset="-78"/>
              </a:rPr>
              <a:t>خطوط راهنماي كلي و جهت گيري كلي سازمان را مشخص مي سازد. </a:t>
            </a:r>
            <a:endParaRPr lang="fa-IR" b="1" dirty="0" smtClean="0">
              <a:solidFill>
                <a:srgbClr val="5C002E"/>
              </a:solidFill>
              <a:cs typeface="B Nazanin" pitchFamily="2" charset="-78"/>
            </a:endParaRPr>
          </a:p>
          <a:p>
            <a:pPr algn="r" rtl="1">
              <a:lnSpc>
                <a:spcPts val="4200"/>
              </a:lnSpc>
              <a:spcBef>
                <a:spcPts val="0"/>
              </a:spcBef>
            </a:pPr>
            <a:r>
              <a:rPr lang="ar-SA" b="1" dirty="0" smtClean="0">
                <a:solidFill>
                  <a:srgbClr val="5C002E"/>
                </a:solidFill>
                <a:cs typeface="B Nazanin" pitchFamily="2" charset="-78"/>
              </a:rPr>
              <a:t>از وظايف مديريت ارشد سازمان است. </a:t>
            </a:r>
            <a:endParaRPr lang="en-US" b="1" dirty="0" smtClean="0">
              <a:solidFill>
                <a:srgbClr val="5C002E"/>
              </a:solidFill>
              <a:cs typeface="B Nazanin" pitchFamily="2" charset="-78"/>
            </a:endParaRPr>
          </a:p>
          <a:p>
            <a:pPr marL="596646" indent="-514350" algn="r" rtl="1">
              <a:lnSpc>
                <a:spcPts val="4200"/>
              </a:lnSpc>
              <a:spcBef>
                <a:spcPts val="0"/>
              </a:spcBef>
              <a:buNone/>
            </a:pPr>
            <a:r>
              <a:rPr lang="fa-IR" b="1" dirty="0" smtClean="0">
                <a:solidFill>
                  <a:srgbClr val="5C002E"/>
                </a:solidFill>
                <a:cs typeface="B Nazanin" pitchFamily="2" charset="-78"/>
              </a:rPr>
              <a:t>                            1) برنامه ریزی استراتژیک</a:t>
            </a:r>
          </a:p>
          <a:p>
            <a:pPr marL="596646" indent="-514350" algn="r" rtl="1">
              <a:lnSpc>
                <a:spcPts val="4200"/>
              </a:lnSpc>
              <a:spcBef>
                <a:spcPts val="0"/>
              </a:spcBef>
              <a:buNone/>
            </a:pPr>
            <a:r>
              <a:rPr lang="fa-IR" b="1" dirty="0" smtClean="0">
                <a:solidFill>
                  <a:srgbClr val="5C002E"/>
                </a:solidFill>
                <a:cs typeface="B Nazanin" pitchFamily="2" charset="-78"/>
              </a:rPr>
              <a:t>                           2) برنامه ریزی دراز مدت</a:t>
            </a:r>
          </a:p>
          <a:p>
            <a:pPr algn="r" rtl="1">
              <a:lnSpc>
                <a:spcPts val="4200"/>
              </a:lnSpc>
              <a:spcBef>
                <a:spcPts val="0"/>
              </a:spcBef>
              <a:buNone/>
            </a:pPr>
            <a:endParaRPr lang="fa-IR" b="1" dirty="0" smtClean="0">
              <a:solidFill>
                <a:srgbClr val="5C002E"/>
              </a:solidFill>
              <a:cs typeface="B Nazanin" pitchFamily="2" charset="-78"/>
            </a:endParaRPr>
          </a:p>
          <a:p>
            <a:pPr algn="r" rtl="1">
              <a:lnSpc>
                <a:spcPts val="4200"/>
              </a:lnSpc>
              <a:spcBef>
                <a:spcPts val="0"/>
              </a:spcBef>
              <a:buNone/>
            </a:pPr>
            <a:r>
              <a:rPr lang="fa-IR" b="1" dirty="0" smtClean="0">
                <a:solidFill>
                  <a:srgbClr val="A90B25"/>
                </a:solidFill>
                <a:cs typeface="B Mitra" pitchFamily="2" charset="-78"/>
              </a:rPr>
              <a:t>ب) برنامه ریزی عملیاتی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17361" y="415747"/>
            <a:ext cx="8279001" cy="853013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/>
            <a:r>
              <a:rPr lang="ar-SA" b="1" dirty="0" smtClean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rgbClr val="8B395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2  Titr" pitchFamily="2" charset="-78"/>
              </a:rPr>
              <a:t>نگرش سيستمي به سازمان </a:t>
            </a:r>
            <a:endParaRPr lang="en-US" b="1" dirty="0" smtClean="0">
              <a:ln w="31550" cmpd="sng">
                <a:solidFill>
                  <a:srgbClr val="C00000"/>
                </a:solidFill>
                <a:prstDash val="solid"/>
              </a:ln>
              <a:solidFill>
                <a:srgbClr val="8B395C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2  Titr" pitchFamily="2" charset="-78"/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1115616" y="1600200"/>
            <a:ext cx="7723584" cy="3340968"/>
            <a:chOff x="347" y="1392"/>
            <a:chExt cx="5173" cy="2303"/>
          </a:xfrm>
        </p:grpSpPr>
        <p:sp>
          <p:nvSpPr>
            <p:cNvPr id="20484" name="Text Box 5"/>
            <p:cNvSpPr txBox="1">
              <a:spLocks noChangeArrowheads="1"/>
            </p:cNvSpPr>
            <p:nvPr/>
          </p:nvSpPr>
          <p:spPr bwMode="auto">
            <a:xfrm>
              <a:off x="4813" y="2668"/>
              <a:ext cx="707" cy="243"/>
            </a:xfrm>
            <a:prstGeom prst="rect">
              <a:avLst/>
            </a:prstGeom>
            <a:gradFill rotWithShape="1">
              <a:gsLst>
                <a:gs pos="0">
                  <a:srgbClr val="FFCC00"/>
                </a:gs>
                <a:gs pos="5000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rtl="1"/>
              <a:r>
                <a:rPr lang="ar-SA" b="1" u="none" dirty="0">
                  <a:solidFill>
                    <a:srgbClr val="000066"/>
                  </a:solidFill>
                  <a:ea typeface="SimSun" pitchFamily="2" charset="-122"/>
                  <a:cs typeface="B Nazanin" pitchFamily="2" charset="-78"/>
                </a:rPr>
                <a:t>درونداد</a:t>
              </a:r>
              <a:endParaRPr lang="en-US" b="1" u="none" dirty="0">
                <a:solidFill>
                  <a:srgbClr val="000066"/>
                </a:solidFill>
                <a:ea typeface="SimSun" pitchFamily="2" charset="-122"/>
                <a:cs typeface="B Nazanin" pitchFamily="2" charset="-78"/>
              </a:endParaRPr>
            </a:p>
          </p:txBody>
        </p:sp>
        <p:sp>
          <p:nvSpPr>
            <p:cNvPr id="20485" name="Text Box 6"/>
            <p:cNvSpPr txBox="1">
              <a:spLocks noChangeArrowheads="1"/>
            </p:cNvSpPr>
            <p:nvPr/>
          </p:nvSpPr>
          <p:spPr bwMode="auto">
            <a:xfrm>
              <a:off x="347" y="2659"/>
              <a:ext cx="613" cy="252"/>
            </a:xfrm>
            <a:prstGeom prst="rect">
              <a:avLst/>
            </a:prstGeom>
            <a:gradFill rotWithShape="1">
              <a:gsLst>
                <a:gs pos="0">
                  <a:srgbClr val="FFCC00"/>
                </a:gs>
                <a:gs pos="5000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ar-SA" altLang="zh-CN" b="1" u="none">
                  <a:solidFill>
                    <a:srgbClr val="000066"/>
                  </a:solidFill>
                  <a:ea typeface="SimSun" pitchFamily="2" charset="-122"/>
                  <a:cs typeface="B Nazanin" pitchFamily="2" charset="-78"/>
                </a:rPr>
                <a:t>برونداد</a:t>
              </a:r>
              <a:endParaRPr lang="en-US" b="1" u="none">
                <a:solidFill>
                  <a:srgbClr val="000066"/>
                </a:solidFill>
                <a:ea typeface="SimSun" pitchFamily="2" charset="-122"/>
                <a:cs typeface="B Nazanin" pitchFamily="2" charset="-78"/>
              </a:endParaRPr>
            </a:p>
          </p:txBody>
        </p:sp>
        <p:sp>
          <p:nvSpPr>
            <p:cNvPr id="20486" name="AutoShape 7"/>
            <p:cNvSpPr>
              <a:spLocks noChangeArrowheads="1"/>
            </p:cNvSpPr>
            <p:nvPr/>
          </p:nvSpPr>
          <p:spPr bwMode="auto">
            <a:xfrm>
              <a:off x="979" y="2655"/>
              <a:ext cx="646" cy="260"/>
            </a:xfrm>
            <a:prstGeom prst="leftArrow">
              <a:avLst>
                <a:gd name="adj1" fmla="val 50000"/>
                <a:gd name="adj2" fmla="val 62115"/>
              </a:avLst>
            </a:prstGeom>
            <a:solidFill>
              <a:schemeClr val="accent3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a-IR" sz="1800" u="none"/>
            </a:p>
          </p:txBody>
        </p:sp>
        <p:sp>
          <p:nvSpPr>
            <p:cNvPr id="20487" name="AutoShape 8"/>
            <p:cNvSpPr>
              <a:spLocks noChangeArrowheads="1"/>
            </p:cNvSpPr>
            <p:nvPr/>
          </p:nvSpPr>
          <p:spPr bwMode="auto">
            <a:xfrm>
              <a:off x="4107" y="2655"/>
              <a:ext cx="645" cy="260"/>
            </a:xfrm>
            <a:prstGeom prst="leftArrow">
              <a:avLst>
                <a:gd name="adj1" fmla="val 50000"/>
                <a:gd name="adj2" fmla="val 62019"/>
              </a:avLst>
            </a:prstGeom>
            <a:solidFill>
              <a:schemeClr val="accent3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a-IR" sz="1800" u="none"/>
            </a:p>
          </p:txBody>
        </p:sp>
        <p:sp>
          <p:nvSpPr>
            <p:cNvPr id="20488" name="Rectangle 9"/>
            <p:cNvSpPr>
              <a:spLocks noChangeArrowheads="1"/>
            </p:cNvSpPr>
            <p:nvPr/>
          </p:nvSpPr>
          <p:spPr bwMode="auto">
            <a:xfrm>
              <a:off x="2090" y="1392"/>
              <a:ext cx="646" cy="432"/>
            </a:xfrm>
            <a:prstGeom prst="rect">
              <a:avLst/>
            </a:prstGeom>
            <a:gradFill rotWithShape="1">
              <a:gsLst>
                <a:gs pos="0">
                  <a:srgbClr val="FFCC00"/>
                </a:gs>
                <a:gs pos="5000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ar-SA" altLang="zh-CN" b="1" u="none" dirty="0">
                  <a:solidFill>
                    <a:srgbClr val="000066"/>
                  </a:solidFill>
                  <a:ea typeface="SimSun" pitchFamily="2" charset="-122"/>
                  <a:cs typeface="B Nazanin" pitchFamily="2" charset="-78"/>
                </a:rPr>
                <a:t>سيستم محيطي</a:t>
              </a:r>
              <a:endParaRPr lang="en-US" b="1" u="none" dirty="0">
                <a:solidFill>
                  <a:srgbClr val="000066"/>
                </a:solidFill>
                <a:ea typeface="SimSun" pitchFamily="2" charset="-122"/>
                <a:cs typeface="B Nazanin" pitchFamily="2" charset="-78"/>
              </a:endParaRPr>
            </a:p>
          </p:txBody>
        </p:sp>
        <p:sp>
          <p:nvSpPr>
            <p:cNvPr id="20489" name="Rectangle 10"/>
            <p:cNvSpPr>
              <a:spLocks noChangeArrowheads="1"/>
            </p:cNvSpPr>
            <p:nvPr/>
          </p:nvSpPr>
          <p:spPr bwMode="auto">
            <a:xfrm>
              <a:off x="3049" y="1392"/>
              <a:ext cx="647" cy="432"/>
            </a:xfrm>
            <a:prstGeom prst="rect">
              <a:avLst/>
            </a:prstGeom>
            <a:gradFill rotWithShape="1">
              <a:gsLst>
                <a:gs pos="0">
                  <a:srgbClr val="FFCC00"/>
                </a:gs>
                <a:gs pos="5000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ar-SA" altLang="zh-CN" b="1" u="none">
                  <a:solidFill>
                    <a:srgbClr val="000066"/>
                  </a:solidFill>
                  <a:ea typeface="SimSun" pitchFamily="2" charset="-122"/>
                  <a:cs typeface="B Nazanin" pitchFamily="2" charset="-78"/>
                </a:rPr>
                <a:t>سيستم محيطي</a:t>
              </a:r>
              <a:endParaRPr lang="en-US" b="1" u="none">
                <a:solidFill>
                  <a:srgbClr val="000066"/>
                </a:solidFill>
                <a:ea typeface="SimSun" pitchFamily="2" charset="-122"/>
                <a:cs typeface="B Nazanin" pitchFamily="2" charset="-78"/>
              </a:endParaRPr>
            </a:p>
          </p:txBody>
        </p:sp>
        <p:sp>
          <p:nvSpPr>
            <p:cNvPr id="20490" name="AutoShape 11"/>
            <p:cNvSpPr>
              <a:spLocks noChangeArrowheads="1"/>
            </p:cNvSpPr>
            <p:nvPr/>
          </p:nvSpPr>
          <p:spPr bwMode="auto">
            <a:xfrm>
              <a:off x="3295" y="1846"/>
              <a:ext cx="161" cy="324"/>
            </a:xfrm>
            <a:prstGeom prst="upDownArrow">
              <a:avLst>
                <a:gd name="adj1" fmla="val 32639"/>
                <a:gd name="adj2" fmla="val 54224"/>
              </a:avLst>
            </a:prstGeom>
            <a:solidFill>
              <a:schemeClr val="accent3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a-IR" sz="1800" u="none"/>
            </a:p>
          </p:txBody>
        </p:sp>
        <p:sp>
          <p:nvSpPr>
            <p:cNvPr id="20491" name="AutoShape 12"/>
            <p:cNvSpPr>
              <a:spLocks noChangeArrowheads="1"/>
            </p:cNvSpPr>
            <p:nvPr/>
          </p:nvSpPr>
          <p:spPr bwMode="auto">
            <a:xfrm>
              <a:off x="2286" y="1846"/>
              <a:ext cx="162" cy="324"/>
            </a:xfrm>
            <a:prstGeom prst="upDownArrow">
              <a:avLst>
                <a:gd name="adj1" fmla="val 32639"/>
                <a:gd name="adj2" fmla="val 53889"/>
              </a:avLst>
            </a:prstGeom>
            <a:solidFill>
              <a:schemeClr val="accent3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a-IR" sz="1800" u="none"/>
            </a:p>
          </p:txBody>
        </p:sp>
        <p:sp>
          <p:nvSpPr>
            <p:cNvPr id="20492" name="Rectangle 13"/>
            <p:cNvSpPr>
              <a:spLocks noChangeArrowheads="1"/>
            </p:cNvSpPr>
            <p:nvPr/>
          </p:nvSpPr>
          <p:spPr bwMode="auto">
            <a:xfrm>
              <a:off x="1680" y="2160"/>
              <a:ext cx="2423" cy="1176"/>
            </a:xfrm>
            <a:prstGeom prst="rect">
              <a:avLst/>
            </a:prstGeom>
            <a:gradFill rotWithShape="1">
              <a:gsLst>
                <a:gs pos="0">
                  <a:srgbClr val="FFCC00"/>
                </a:gs>
                <a:gs pos="5000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a-IR" sz="1800" u="none"/>
            </a:p>
          </p:txBody>
        </p:sp>
        <p:sp>
          <p:nvSpPr>
            <p:cNvPr id="20493" name="Oval 14"/>
            <p:cNvSpPr>
              <a:spLocks noChangeArrowheads="1"/>
            </p:cNvSpPr>
            <p:nvPr/>
          </p:nvSpPr>
          <p:spPr bwMode="auto">
            <a:xfrm>
              <a:off x="1728" y="2343"/>
              <a:ext cx="1008" cy="327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50000">
                  <a:srgbClr val="FFFF99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ar-SA" altLang="zh-CN" sz="1800" b="1" u="none">
                  <a:solidFill>
                    <a:srgbClr val="000066"/>
                  </a:solidFill>
                  <a:ea typeface="SimSun" pitchFamily="2" charset="-122"/>
                  <a:cs typeface="B Homa" pitchFamily="2" charset="-78"/>
                </a:rPr>
                <a:t>زير سيستم</a:t>
              </a:r>
              <a:endParaRPr lang="en-US" sz="1800" b="1" u="none">
                <a:solidFill>
                  <a:srgbClr val="000066"/>
                </a:solidFill>
                <a:ea typeface="SimSun" pitchFamily="2" charset="-122"/>
                <a:cs typeface="B Homa" pitchFamily="2" charset="-78"/>
              </a:endParaRPr>
            </a:p>
          </p:txBody>
        </p:sp>
        <p:sp>
          <p:nvSpPr>
            <p:cNvPr id="20494" name="Oval 15"/>
            <p:cNvSpPr>
              <a:spLocks noChangeArrowheads="1"/>
            </p:cNvSpPr>
            <p:nvPr/>
          </p:nvSpPr>
          <p:spPr bwMode="auto">
            <a:xfrm>
              <a:off x="3018" y="2323"/>
              <a:ext cx="1062" cy="327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50000">
                  <a:srgbClr val="FFFF99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ar-SA" altLang="zh-CN" sz="1800" b="1" u="none">
                  <a:solidFill>
                    <a:srgbClr val="000066"/>
                  </a:solidFill>
                  <a:ea typeface="SimSun" pitchFamily="2" charset="-122"/>
                  <a:cs typeface="B Homa" pitchFamily="2" charset="-78"/>
                </a:rPr>
                <a:t>زيرسيستم</a:t>
              </a:r>
              <a:endParaRPr lang="en-US" sz="1800" b="1" u="none">
                <a:solidFill>
                  <a:srgbClr val="000066"/>
                </a:solidFill>
                <a:ea typeface="SimSun" pitchFamily="2" charset="-122"/>
                <a:cs typeface="B Homa" pitchFamily="2" charset="-78"/>
              </a:endParaRPr>
            </a:p>
          </p:txBody>
        </p:sp>
        <p:sp>
          <p:nvSpPr>
            <p:cNvPr id="20495" name="Oval 16"/>
            <p:cNvSpPr>
              <a:spLocks noChangeArrowheads="1"/>
            </p:cNvSpPr>
            <p:nvPr/>
          </p:nvSpPr>
          <p:spPr bwMode="auto">
            <a:xfrm>
              <a:off x="3066" y="2879"/>
              <a:ext cx="1014" cy="327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50000">
                  <a:srgbClr val="FFFF99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ar-SA" altLang="zh-CN" sz="1800" b="1" u="none">
                  <a:solidFill>
                    <a:srgbClr val="000066"/>
                  </a:solidFill>
                  <a:ea typeface="SimSun" pitchFamily="2" charset="-122"/>
                  <a:cs typeface="B Homa" pitchFamily="2" charset="-78"/>
                </a:rPr>
                <a:t>زيرسيستم</a:t>
              </a:r>
              <a:endParaRPr lang="en-US" sz="1800" b="1" u="none">
                <a:solidFill>
                  <a:srgbClr val="000066"/>
                </a:solidFill>
                <a:ea typeface="SimSun" pitchFamily="2" charset="-122"/>
                <a:cs typeface="B Homa" pitchFamily="2" charset="-78"/>
              </a:endParaRPr>
            </a:p>
          </p:txBody>
        </p:sp>
        <p:sp>
          <p:nvSpPr>
            <p:cNvPr id="20496" name="Oval 17"/>
            <p:cNvSpPr>
              <a:spLocks noChangeArrowheads="1"/>
            </p:cNvSpPr>
            <p:nvPr/>
          </p:nvSpPr>
          <p:spPr bwMode="auto">
            <a:xfrm>
              <a:off x="1680" y="2880"/>
              <a:ext cx="960" cy="327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50000">
                  <a:srgbClr val="FFFF99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1"/>
              <a:r>
                <a:rPr lang="ar-SA" sz="1800" b="1" u="none" dirty="0">
                  <a:solidFill>
                    <a:srgbClr val="000066"/>
                  </a:solidFill>
                  <a:ea typeface="SimSun" pitchFamily="2" charset="-122"/>
                  <a:cs typeface="B Homa" pitchFamily="2" charset="-78"/>
                </a:rPr>
                <a:t>زيرسيستم</a:t>
              </a:r>
              <a:endParaRPr lang="en-US" sz="1800" b="1" u="none" dirty="0">
                <a:solidFill>
                  <a:srgbClr val="000066"/>
                </a:solidFill>
                <a:ea typeface="SimSun" pitchFamily="2" charset="-122"/>
                <a:cs typeface="B Homa" pitchFamily="2" charset="-78"/>
              </a:endParaRPr>
            </a:p>
          </p:txBody>
        </p:sp>
        <p:sp>
          <p:nvSpPr>
            <p:cNvPr id="20497" name="Line 18"/>
            <p:cNvSpPr>
              <a:spLocks noChangeShapeType="1"/>
            </p:cNvSpPr>
            <p:nvPr/>
          </p:nvSpPr>
          <p:spPr bwMode="auto">
            <a:xfrm>
              <a:off x="2736" y="2496"/>
              <a:ext cx="288" cy="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sm"/>
              <a:tailEnd type="triangle" w="sm" len="sm"/>
            </a:ln>
          </p:spPr>
          <p:txBody>
            <a:bodyPr/>
            <a:lstStyle/>
            <a:p>
              <a:endParaRPr lang="fa-IR" sz="1800" u="none"/>
            </a:p>
          </p:txBody>
        </p:sp>
        <p:sp>
          <p:nvSpPr>
            <p:cNvPr id="20498" name="Line 19"/>
            <p:cNvSpPr>
              <a:spLocks noChangeShapeType="1"/>
            </p:cNvSpPr>
            <p:nvPr/>
          </p:nvSpPr>
          <p:spPr bwMode="auto">
            <a:xfrm>
              <a:off x="2640" y="3046"/>
              <a:ext cx="40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sm"/>
              <a:tailEnd type="triangle" w="sm" len="sm"/>
            </a:ln>
          </p:spPr>
          <p:txBody>
            <a:bodyPr/>
            <a:lstStyle/>
            <a:p>
              <a:endParaRPr lang="fa-IR" sz="1800" u="none"/>
            </a:p>
          </p:txBody>
        </p:sp>
        <p:sp>
          <p:nvSpPr>
            <p:cNvPr id="20499" name="Line 20"/>
            <p:cNvSpPr>
              <a:spLocks noChangeShapeType="1"/>
            </p:cNvSpPr>
            <p:nvPr/>
          </p:nvSpPr>
          <p:spPr bwMode="auto">
            <a:xfrm>
              <a:off x="2168" y="2662"/>
              <a:ext cx="0" cy="2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sm"/>
              <a:tailEnd type="triangle" w="sm" len="sm"/>
            </a:ln>
          </p:spPr>
          <p:txBody>
            <a:bodyPr/>
            <a:lstStyle/>
            <a:p>
              <a:endParaRPr lang="fa-IR" sz="1800" u="none"/>
            </a:p>
          </p:txBody>
        </p:sp>
        <p:sp>
          <p:nvSpPr>
            <p:cNvPr id="20500" name="Line 21"/>
            <p:cNvSpPr>
              <a:spLocks noChangeShapeType="1"/>
            </p:cNvSpPr>
            <p:nvPr/>
          </p:nvSpPr>
          <p:spPr bwMode="auto">
            <a:xfrm>
              <a:off x="3552" y="2662"/>
              <a:ext cx="0" cy="2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sm"/>
              <a:tailEnd type="triangle" w="sm" len="sm"/>
            </a:ln>
          </p:spPr>
          <p:txBody>
            <a:bodyPr/>
            <a:lstStyle/>
            <a:p>
              <a:endParaRPr lang="fa-IR" sz="1800" u="none"/>
            </a:p>
          </p:txBody>
        </p:sp>
        <p:sp>
          <p:nvSpPr>
            <p:cNvPr id="20501" name="Line 22"/>
            <p:cNvSpPr>
              <a:spLocks noChangeShapeType="1"/>
            </p:cNvSpPr>
            <p:nvPr/>
          </p:nvSpPr>
          <p:spPr bwMode="auto">
            <a:xfrm>
              <a:off x="2467" y="2662"/>
              <a:ext cx="605" cy="2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sm"/>
              <a:tailEnd type="triangle" w="sm" len="sm"/>
            </a:ln>
          </p:spPr>
          <p:txBody>
            <a:bodyPr/>
            <a:lstStyle/>
            <a:p>
              <a:endParaRPr lang="fa-IR" sz="1800" u="none"/>
            </a:p>
          </p:txBody>
        </p:sp>
        <p:sp>
          <p:nvSpPr>
            <p:cNvPr id="20502" name="Line 23"/>
            <p:cNvSpPr>
              <a:spLocks noChangeShapeType="1"/>
            </p:cNvSpPr>
            <p:nvPr/>
          </p:nvSpPr>
          <p:spPr bwMode="auto">
            <a:xfrm flipH="1">
              <a:off x="2544" y="2662"/>
              <a:ext cx="624" cy="3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sm"/>
              <a:tailEnd type="triangle" w="sm" len="sm"/>
            </a:ln>
          </p:spPr>
          <p:txBody>
            <a:bodyPr/>
            <a:lstStyle/>
            <a:p>
              <a:endParaRPr lang="fa-IR" sz="1800" u="none"/>
            </a:p>
          </p:txBody>
        </p:sp>
        <p:sp>
          <p:nvSpPr>
            <p:cNvPr id="20503" name="Text Box 24"/>
            <p:cNvSpPr txBox="1">
              <a:spLocks noChangeArrowheads="1"/>
            </p:cNvSpPr>
            <p:nvPr/>
          </p:nvSpPr>
          <p:spPr bwMode="auto">
            <a:xfrm>
              <a:off x="2410" y="3401"/>
              <a:ext cx="806" cy="294"/>
            </a:xfrm>
            <a:prstGeom prst="rect">
              <a:avLst/>
            </a:prstGeom>
            <a:gradFill rotWithShape="1">
              <a:gsLst>
                <a:gs pos="0">
                  <a:srgbClr val="FFCC00"/>
                </a:gs>
                <a:gs pos="5000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rtl="1"/>
              <a:r>
                <a:rPr lang="ar-SA" altLang="zh-CN" sz="1800" b="1" u="none" dirty="0">
                  <a:solidFill>
                    <a:srgbClr val="000066"/>
                  </a:solidFill>
                  <a:ea typeface="SimSun" pitchFamily="2" charset="-122"/>
                  <a:cs typeface="B Nazanin" pitchFamily="2" charset="-78"/>
                </a:rPr>
                <a:t>سازمان</a:t>
              </a:r>
              <a:endParaRPr lang="en-US" sz="1800" b="1" u="none" dirty="0">
                <a:solidFill>
                  <a:srgbClr val="000066"/>
                </a:solidFill>
                <a:ea typeface="SimSun" pitchFamily="2" charset="-122"/>
                <a:cs typeface="B Nazanin" pitchFamily="2" charset="-78"/>
              </a:endParaRPr>
            </a:p>
          </p:txBody>
        </p:sp>
      </p:grpSp>
      <p:sp>
        <p:nvSpPr>
          <p:cNvPr id="20505" name="Text Box 25"/>
          <p:cNvSpPr txBox="1">
            <a:spLocks noChangeArrowheads="1"/>
          </p:cNvSpPr>
          <p:nvPr/>
        </p:nvSpPr>
        <p:spPr bwMode="auto">
          <a:xfrm>
            <a:off x="1043608" y="5404457"/>
            <a:ext cx="7848872" cy="91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r" rtl="1">
              <a:lnSpc>
                <a:spcPct val="85000"/>
              </a:lnSpc>
              <a:spcBef>
                <a:spcPct val="50000"/>
              </a:spcBef>
            </a:pPr>
            <a:r>
              <a:rPr lang="fa-IR" sz="2400" b="1" u="none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در </a:t>
            </a:r>
            <a:r>
              <a:rPr lang="fa-IR" sz="2400" b="1" u="none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نگرش </a:t>
            </a:r>
            <a:r>
              <a:rPr lang="fa-IR" sz="2400" b="1" u="none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سیستمی، </a:t>
            </a:r>
          </a:p>
          <a:p>
            <a:pPr algn="r" rtl="1">
              <a:lnSpc>
                <a:spcPct val="85000"/>
              </a:lnSpc>
              <a:spcBef>
                <a:spcPct val="50000"/>
              </a:spcBef>
            </a:pPr>
            <a:r>
              <a:rPr lang="fa-IR" sz="2400" b="1" u="none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سازمان یعنی:  </a:t>
            </a:r>
            <a:r>
              <a:rPr lang="fa-IR" sz="2400" b="1" u="none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مجموعه ای از عناصر و </a:t>
            </a:r>
            <a:r>
              <a:rPr lang="fa-IR" sz="2400" b="1" u="none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اجزا كه  </a:t>
            </a:r>
            <a:r>
              <a:rPr lang="fa-IR" sz="2400" b="1" u="none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دارای ارتباط </a:t>
            </a:r>
            <a:r>
              <a:rPr lang="fa-IR" sz="2400" b="1" u="none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متقابل هستند</a:t>
            </a:r>
            <a:endParaRPr lang="en-US" sz="2400" b="1" u="none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7010400" cy="6858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/>
            <a:r>
              <a:rPr lang="fa-IR" b="1" dirty="0" smtClean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rgbClr val="8B395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2  Titr" pitchFamily="2" charset="-78"/>
              </a:rPr>
              <a:t>نگرش استراتژيك</a:t>
            </a:r>
            <a:endParaRPr lang="en-US" b="1" dirty="0" smtClean="0">
              <a:ln w="31550" cmpd="sng">
                <a:solidFill>
                  <a:srgbClr val="C00000"/>
                </a:solidFill>
                <a:prstDash val="solid"/>
              </a:ln>
              <a:solidFill>
                <a:srgbClr val="8B395C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2  Titr" pitchFamily="2" charset="-78"/>
            </a:endParaRPr>
          </a:p>
        </p:txBody>
      </p:sp>
      <p:pic>
        <p:nvPicPr>
          <p:cNvPr id="21515" name="Picture 5" descr="j03012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4866" y="4857760"/>
            <a:ext cx="2050534" cy="2011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6" name="AutoShape 6"/>
          <p:cNvSpPr>
            <a:spLocks noChangeArrowheads="1"/>
          </p:cNvSpPr>
          <p:nvPr/>
        </p:nvSpPr>
        <p:spPr bwMode="auto">
          <a:xfrm>
            <a:off x="4495800" y="3408423"/>
            <a:ext cx="4004018" cy="1313148"/>
          </a:xfrm>
          <a:prstGeom prst="cloudCallout">
            <a:avLst>
              <a:gd name="adj1" fmla="val -58111"/>
              <a:gd name="adj2" fmla="val 87575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 rtl="1"/>
            <a:r>
              <a:rPr lang="fa-IR" sz="2400" b="0" u="none" dirty="0" smtClean="0">
                <a:ln>
                  <a:solidFill>
                    <a:srgbClr val="C00000"/>
                  </a:solidFill>
                </a:ln>
                <a:solidFill>
                  <a:srgbClr val="8B395C"/>
                </a:solidFill>
                <a:latin typeface="Arial" pitchFamily="34" charset="0"/>
                <a:cs typeface="B Nazanin" pitchFamily="2" charset="-78"/>
              </a:rPr>
              <a:t>در </a:t>
            </a:r>
            <a:r>
              <a:rPr lang="fa-IR" sz="2400" b="0" u="none" dirty="0">
                <a:ln>
                  <a:solidFill>
                    <a:srgbClr val="C00000"/>
                  </a:solidFill>
                </a:ln>
                <a:solidFill>
                  <a:srgbClr val="8B395C"/>
                </a:solidFill>
                <a:latin typeface="Arial" pitchFamily="34" charset="0"/>
                <a:cs typeface="B Nazanin" pitchFamily="2" charset="-78"/>
              </a:rPr>
              <a:t>اثر فعالیت هاچه تغییراتی ایجاد می شود؟</a:t>
            </a:r>
            <a:endParaRPr lang="en-US" sz="2400" b="0" u="none" dirty="0">
              <a:ln>
                <a:solidFill>
                  <a:srgbClr val="C00000"/>
                </a:solidFill>
              </a:ln>
              <a:solidFill>
                <a:srgbClr val="8B395C"/>
              </a:solidFill>
              <a:latin typeface="Arial" pitchFamily="34" charset="0"/>
              <a:cs typeface="B Nazanin" pitchFamily="2" charset="-78"/>
            </a:endParaRPr>
          </a:p>
        </p:txBody>
      </p:sp>
      <p:sp>
        <p:nvSpPr>
          <p:cNvPr id="21517" name="AutoShape 7"/>
          <p:cNvSpPr>
            <a:spLocks noChangeArrowheads="1"/>
          </p:cNvSpPr>
          <p:nvPr/>
        </p:nvSpPr>
        <p:spPr bwMode="auto">
          <a:xfrm>
            <a:off x="2714612" y="1292676"/>
            <a:ext cx="3410971" cy="1419986"/>
          </a:xfrm>
          <a:prstGeom prst="cloudCallout">
            <a:avLst>
              <a:gd name="adj1" fmla="val -25160"/>
              <a:gd name="adj2" fmla="val 23996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 rtl="1"/>
            <a:r>
              <a:rPr lang="fa-IR" sz="2400" b="0" u="none" dirty="0" smtClean="0">
                <a:ln>
                  <a:solidFill>
                    <a:srgbClr val="C00000"/>
                  </a:solidFill>
                </a:ln>
                <a:solidFill>
                  <a:srgbClr val="8B395C"/>
                </a:solidFill>
                <a:latin typeface="Arial" pitchFamily="34" charset="0"/>
                <a:cs typeface="B Nazanin" pitchFamily="2" charset="-78"/>
              </a:rPr>
              <a:t>براي </a:t>
            </a:r>
            <a:r>
              <a:rPr lang="fa-IR" sz="2400" b="0" u="none" dirty="0">
                <a:ln>
                  <a:solidFill>
                    <a:srgbClr val="C00000"/>
                  </a:solidFill>
                </a:ln>
                <a:solidFill>
                  <a:srgbClr val="8B395C"/>
                </a:solidFill>
                <a:latin typeface="Arial" pitchFamily="34" charset="0"/>
                <a:cs typeface="B Nazanin" pitchFamily="2" charset="-78"/>
              </a:rPr>
              <a:t>چه بوجود آمده؟</a:t>
            </a:r>
            <a:endParaRPr lang="en-US" sz="2400" b="0" u="none" dirty="0">
              <a:ln>
                <a:solidFill>
                  <a:srgbClr val="C00000"/>
                </a:solidFill>
              </a:ln>
              <a:solidFill>
                <a:srgbClr val="8B395C"/>
              </a:solidFill>
              <a:latin typeface="Arial" pitchFamily="34" charset="0"/>
              <a:cs typeface="B Nazanin" pitchFamily="2" charset="-78"/>
            </a:endParaRPr>
          </a:p>
        </p:txBody>
      </p:sp>
      <p:sp>
        <p:nvSpPr>
          <p:cNvPr id="21518" name="AutoShape 8"/>
          <p:cNvSpPr>
            <a:spLocks noChangeArrowheads="1"/>
          </p:cNvSpPr>
          <p:nvPr/>
        </p:nvSpPr>
        <p:spPr bwMode="auto">
          <a:xfrm>
            <a:off x="4388618" y="2348880"/>
            <a:ext cx="3540968" cy="1278181"/>
          </a:xfrm>
          <a:prstGeom prst="cloudCallout">
            <a:avLst>
              <a:gd name="adj1" fmla="val -76824"/>
              <a:gd name="adj2" fmla="val 190731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 rtl="1"/>
            <a:r>
              <a:rPr lang="fa-IR" sz="2400" b="0" u="none" dirty="0" smtClean="0">
                <a:ln>
                  <a:solidFill>
                    <a:srgbClr val="C00000"/>
                  </a:solidFill>
                </a:ln>
                <a:solidFill>
                  <a:srgbClr val="8B395C"/>
                </a:solidFill>
                <a:latin typeface="Arial" pitchFamily="34" charset="0"/>
                <a:cs typeface="B Nazanin" pitchFamily="2" charset="-78"/>
              </a:rPr>
              <a:t>چه </a:t>
            </a:r>
            <a:r>
              <a:rPr lang="fa-IR" sz="2400" b="0" u="none" dirty="0">
                <a:ln>
                  <a:solidFill>
                    <a:srgbClr val="C00000"/>
                  </a:solidFill>
                </a:ln>
                <a:solidFill>
                  <a:srgbClr val="8B395C"/>
                </a:solidFill>
                <a:latin typeface="Arial" pitchFamily="34" charset="0"/>
                <a:cs typeface="B Nazanin" pitchFamily="2" charset="-78"/>
              </a:rPr>
              <a:t>فعالیت هایی در آن  انجام می شود؟</a:t>
            </a:r>
            <a:endParaRPr lang="en-US" sz="2400" b="0" u="none" dirty="0">
              <a:ln>
                <a:solidFill>
                  <a:srgbClr val="C00000"/>
                </a:solidFill>
              </a:ln>
              <a:solidFill>
                <a:srgbClr val="8B395C"/>
              </a:solidFill>
              <a:latin typeface="Arial" pitchFamily="34" charset="0"/>
              <a:cs typeface="B Nazanin" pitchFamily="2" charset="-78"/>
            </a:endParaRPr>
          </a:p>
        </p:txBody>
      </p:sp>
      <p:sp>
        <p:nvSpPr>
          <p:cNvPr id="21519" name="AutoShape 6"/>
          <p:cNvSpPr>
            <a:spLocks noChangeArrowheads="1"/>
          </p:cNvSpPr>
          <p:nvPr/>
        </p:nvSpPr>
        <p:spPr bwMode="auto">
          <a:xfrm>
            <a:off x="1088602" y="2186326"/>
            <a:ext cx="3840588" cy="1212136"/>
          </a:xfrm>
          <a:prstGeom prst="cloudCallout">
            <a:avLst>
              <a:gd name="adj1" fmla="val 51725"/>
              <a:gd name="adj2" fmla="val 191284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342900" indent="-342900" algn="r" rtl="1"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</a:pPr>
            <a:r>
              <a:rPr kumimoji="1" lang="fa-IR" sz="2400" b="0" u="none" dirty="0">
                <a:ln>
                  <a:solidFill>
                    <a:srgbClr val="C00000"/>
                  </a:solidFill>
                </a:ln>
                <a:solidFill>
                  <a:srgbClr val="8B395C"/>
                </a:solidFill>
                <a:latin typeface="Arial" pitchFamily="34" charset="0"/>
                <a:cs typeface="B Nazanin" pitchFamily="2" charset="-78"/>
              </a:rPr>
              <a:t>ارتباط این فعالیت ها با هم چگونه است؟</a:t>
            </a:r>
            <a:endParaRPr kumimoji="1" lang="en-US" sz="2400" b="0" u="none" dirty="0">
              <a:ln>
                <a:solidFill>
                  <a:srgbClr val="C00000"/>
                </a:solidFill>
              </a:ln>
              <a:solidFill>
                <a:srgbClr val="8B395C"/>
              </a:solidFill>
              <a:latin typeface="Arial" pitchFamily="34" charset="0"/>
              <a:cs typeface="B Nazanin" pitchFamily="2" charset="-78"/>
            </a:endParaRPr>
          </a:p>
        </p:txBody>
      </p:sp>
      <p:sp>
        <p:nvSpPr>
          <p:cNvPr id="21520" name="AutoShape 6"/>
          <p:cNvSpPr>
            <a:spLocks noChangeArrowheads="1"/>
          </p:cNvSpPr>
          <p:nvPr/>
        </p:nvSpPr>
        <p:spPr bwMode="auto">
          <a:xfrm>
            <a:off x="1599443" y="3225312"/>
            <a:ext cx="3186871" cy="1468549"/>
          </a:xfrm>
          <a:prstGeom prst="cloudCallout">
            <a:avLst>
              <a:gd name="adj1" fmla="val 36540"/>
              <a:gd name="adj2" fmla="val 71784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0" rIns="0" bIns="0"/>
          <a:lstStyle/>
          <a:p>
            <a:pPr marL="342900" indent="-342900" algn="r" rtl="1" eaLnBrk="0" hangingPunct="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</a:pPr>
            <a:r>
              <a:rPr kumimoji="1" lang="fa-IR" sz="2400" b="0" u="none" dirty="0">
                <a:ln>
                  <a:solidFill>
                    <a:srgbClr val="C00000"/>
                  </a:solidFill>
                </a:ln>
                <a:solidFill>
                  <a:srgbClr val="8B395C"/>
                </a:solidFill>
                <a:latin typeface="Arial" pitchFamily="34" charset="0"/>
                <a:cs typeface="B Nazanin" pitchFamily="2" charset="-78"/>
              </a:rPr>
              <a:t>ارتباط این فعالیت ها با تغییر نهائی چگونه است؟</a:t>
            </a:r>
            <a:endParaRPr kumimoji="1" lang="en-US" sz="2400" b="0" u="none" dirty="0">
              <a:ln>
                <a:solidFill>
                  <a:srgbClr val="C00000"/>
                </a:solidFill>
              </a:ln>
              <a:solidFill>
                <a:srgbClr val="8B395C"/>
              </a:solidFill>
              <a:latin typeface="Arial" pitchFamily="34" charset="0"/>
              <a:cs typeface="B Nazanin" pitchFamily="2" charset="-78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9" name="Puzzle3"/>
          <p:cNvSpPr>
            <a:spLocks noEditPoints="1" noChangeArrowheads="1"/>
          </p:cNvSpPr>
          <p:nvPr/>
        </p:nvSpPr>
        <p:spPr bwMode="auto">
          <a:xfrm rot="19009460">
            <a:off x="7705048" y="4496930"/>
            <a:ext cx="911695" cy="1275555"/>
          </a:xfrm>
          <a:custGeom>
            <a:avLst/>
            <a:gdLst>
              <a:gd name="T0" fmla="*/ 10391 w 21600"/>
              <a:gd name="T1" fmla="*/ 15806 h 21600"/>
              <a:gd name="T2" fmla="*/ 20551 w 21600"/>
              <a:gd name="T3" fmla="*/ 21088 h 21600"/>
              <a:gd name="T4" fmla="*/ 13180 w 21600"/>
              <a:gd name="T5" fmla="*/ 13801 h 21600"/>
              <a:gd name="T6" fmla="*/ 20551 w 21600"/>
              <a:gd name="T7" fmla="*/ 7025 h 21600"/>
              <a:gd name="T8" fmla="*/ 10500 w 21600"/>
              <a:gd name="T9" fmla="*/ 52 h 21600"/>
              <a:gd name="T10" fmla="*/ 692 w 21600"/>
              <a:gd name="T11" fmla="*/ 6802 h 21600"/>
              <a:gd name="T12" fmla="*/ 8064 w 21600"/>
              <a:gd name="T13" fmla="*/ 13526 h 21600"/>
              <a:gd name="T14" fmla="*/ 692 w 21600"/>
              <a:gd name="T15" fmla="*/ 21088 h 21600"/>
              <a:gd name="T16" fmla="*/ 2273 w 21600"/>
              <a:gd name="T17" fmla="*/ 7719 h 21600"/>
              <a:gd name="T18" fmla="*/ 19149 w 21600"/>
              <a:gd name="T19" fmla="*/ 202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FFBE7D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0500" name="Puzzle2"/>
          <p:cNvSpPr>
            <a:spLocks noEditPoints="1" noChangeArrowheads="1"/>
          </p:cNvSpPr>
          <p:nvPr/>
        </p:nvSpPr>
        <p:spPr bwMode="auto">
          <a:xfrm rot="19771317">
            <a:off x="5994613" y="5336015"/>
            <a:ext cx="1455110" cy="1161816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FFFF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0501" name="Puzzle4"/>
          <p:cNvSpPr>
            <a:spLocks noEditPoints="1" noChangeArrowheads="1"/>
          </p:cNvSpPr>
          <p:nvPr/>
        </p:nvSpPr>
        <p:spPr bwMode="auto">
          <a:xfrm rot="19561099">
            <a:off x="5269373" y="4429132"/>
            <a:ext cx="877322" cy="1485339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D8EBB3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0502" name="Puzzle1"/>
          <p:cNvSpPr>
            <a:spLocks noEditPoints="1" noChangeArrowheads="1"/>
          </p:cNvSpPr>
          <p:nvPr/>
        </p:nvSpPr>
        <p:spPr bwMode="auto">
          <a:xfrm rot="19128390">
            <a:off x="5450093" y="4233146"/>
            <a:ext cx="1473115" cy="885474"/>
          </a:xfrm>
          <a:custGeom>
            <a:avLst/>
            <a:gdLst>
              <a:gd name="T0" fmla="*/ 16740 w 21600"/>
              <a:gd name="T1" fmla="*/ 21078 h 21600"/>
              <a:gd name="T2" fmla="*/ 16976 w 21600"/>
              <a:gd name="T3" fmla="*/ 521 h 21600"/>
              <a:gd name="T4" fmla="*/ 4725 w 21600"/>
              <a:gd name="T5" fmla="*/ 856 h 21600"/>
              <a:gd name="T6" fmla="*/ 5040 w 21600"/>
              <a:gd name="T7" fmla="*/ 21004 h 21600"/>
              <a:gd name="T8" fmla="*/ 10811 w 21600"/>
              <a:gd name="T9" fmla="*/ 12885 h 21600"/>
              <a:gd name="T10" fmla="*/ 10845 w 21600"/>
              <a:gd name="T11" fmla="*/ 8714 h 21600"/>
              <a:gd name="T12" fmla="*/ 21600 w 21600"/>
              <a:gd name="T13" fmla="*/ 10000 h 21600"/>
              <a:gd name="T14" fmla="*/ 56 w 21600"/>
              <a:gd name="T15" fmla="*/ 10000 h 21600"/>
              <a:gd name="T16" fmla="*/ 6086 w 21600"/>
              <a:gd name="T17" fmla="*/ 2569 h 21600"/>
              <a:gd name="T18" fmla="*/ 16132 w 21600"/>
              <a:gd name="T19" fmla="*/ 195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CCCC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143000"/>
            <a:ext cx="7620000" cy="1676400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cap="none" dirty="0" smtClean="0">
                <a:ln>
                  <a:solidFill>
                    <a:srgbClr val="C00000"/>
                  </a:solidFill>
                </a:ln>
                <a:solidFill>
                  <a:srgbClr val="5C002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آشنایی با مراحل تدوین برنامه ریزی استراتژیک</a:t>
            </a:r>
            <a:endParaRPr lang="en-US" cap="none" dirty="0">
              <a:ln>
                <a:solidFill>
                  <a:srgbClr val="C00000"/>
                </a:solidFill>
              </a:ln>
              <a:solidFill>
                <a:srgbClr val="5C002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cs typeface="+mn-cs"/>
            </a:endParaRP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428860" y="3571876"/>
            <a:ext cx="2247900" cy="1828796"/>
            <a:chOff x="1824" y="633"/>
            <a:chExt cx="2834" cy="2849"/>
          </a:xfrm>
        </p:grpSpPr>
        <p:sp>
          <p:nvSpPr>
            <p:cNvPr id="490504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505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506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507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Puzzle2"/>
          <p:cNvSpPr>
            <a:spLocks noEditPoints="1" noChangeArrowheads="1"/>
          </p:cNvSpPr>
          <p:nvPr/>
        </p:nvSpPr>
        <p:spPr bwMode="auto">
          <a:xfrm rot="19771317">
            <a:off x="7207723" y="3724276"/>
            <a:ext cx="1455110" cy="1161816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FFFF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Puzzle2"/>
          <p:cNvSpPr>
            <a:spLocks noEditPoints="1" noChangeArrowheads="1"/>
          </p:cNvSpPr>
          <p:nvPr/>
        </p:nvSpPr>
        <p:spPr bwMode="auto">
          <a:xfrm rot="19771317">
            <a:off x="6320739" y="3574878"/>
            <a:ext cx="1455110" cy="1161816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Puzzle2"/>
          <p:cNvSpPr>
            <a:spLocks noEditPoints="1" noChangeArrowheads="1"/>
          </p:cNvSpPr>
          <p:nvPr/>
        </p:nvSpPr>
        <p:spPr bwMode="auto">
          <a:xfrm rot="19771317">
            <a:off x="7192021" y="3217689"/>
            <a:ext cx="1455110" cy="1161816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Puzzle2"/>
          <p:cNvSpPr>
            <a:spLocks noEditPoints="1" noChangeArrowheads="1"/>
          </p:cNvSpPr>
          <p:nvPr/>
        </p:nvSpPr>
        <p:spPr bwMode="auto">
          <a:xfrm rot="19771317">
            <a:off x="6780431" y="4146383"/>
            <a:ext cx="1455110" cy="1161816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Puzzle2"/>
          <p:cNvSpPr>
            <a:spLocks noEditPoints="1" noChangeArrowheads="1"/>
          </p:cNvSpPr>
          <p:nvPr/>
        </p:nvSpPr>
        <p:spPr bwMode="auto">
          <a:xfrm rot="19771317">
            <a:off x="5892111" y="4575011"/>
            <a:ext cx="1455110" cy="1161816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000232" y="4357694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u="none" dirty="0" smtClean="0">
                <a:solidFill>
                  <a:srgbClr val="360036"/>
                </a:solidFill>
                <a:cs typeface="B Titr" pitchFamily="2" charset="-78"/>
              </a:rPr>
              <a:t>؟</a:t>
            </a:r>
            <a:endParaRPr lang="en-US" sz="3600" u="none" dirty="0">
              <a:solidFill>
                <a:srgbClr val="360036"/>
              </a:solidFill>
              <a:cs typeface="B Titr" pitchFamily="2" charset="-7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86116" y="5211561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u="none" dirty="0" smtClean="0">
                <a:solidFill>
                  <a:srgbClr val="360036"/>
                </a:solidFill>
                <a:cs typeface="B Titr" pitchFamily="2" charset="-78"/>
              </a:rPr>
              <a:t>؟</a:t>
            </a:r>
            <a:endParaRPr lang="en-US" sz="3600" u="none" dirty="0">
              <a:solidFill>
                <a:srgbClr val="360036"/>
              </a:solidFill>
              <a:cs typeface="B Titr" pitchFamily="2" charset="-7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86248" y="4071942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u="none" dirty="0" smtClean="0">
                <a:solidFill>
                  <a:srgbClr val="360036"/>
                </a:solidFill>
                <a:cs typeface="B Titr" pitchFamily="2" charset="-78"/>
              </a:rPr>
              <a:t>؟</a:t>
            </a:r>
            <a:endParaRPr lang="en-US" sz="3600" u="none" dirty="0">
              <a:solidFill>
                <a:srgbClr val="360036"/>
              </a:solidFill>
              <a:cs typeface="B Titr" pitchFamily="2" charset="-7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57488" y="3357562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u="none" dirty="0" smtClean="0">
                <a:solidFill>
                  <a:srgbClr val="360036"/>
                </a:solidFill>
                <a:cs typeface="B Titr" pitchFamily="2" charset="-78"/>
              </a:rPr>
              <a:t>؟</a:t>
            </a:r>
            <a:endParaRPr lang="en-US" sz="3600" u="none" dirty="0">
              <a:solidFill>
                <a:srgbClr val="360036"/>
              </a:solidFill>
              <a:cs typeface="B Titr" pitchFamily="2" charset="-78"/>
            </a:endParaRPr>
          </a:p>
        </p:txBody>
      </p:sp>
      <p:sp>
        <p:nvSpPr>
          <p:cNvPr id="31" name="Puzzle2"/>
          <p:cNvSpPr>
            <a:spLocks noEditPoints="1" noChangeArrowheads="1"/>
          </p:cNvSpPr>
          <p:nvPr/>
        </p:nvSpPr>
        <p:spPr bwMode="auto">
          <a:xfrm rot="19771317">
            <a:off x="6923307" y="5121701"/>
            <a:ext cx="1455110" cy="1161816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FF99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571604" y="1358061"/>
            <a:ext cx="1511475" cy="96663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u="none" dirty="0" smtClean="0">
                <a:solidFill>
                  <a:srgbClr val="5C002E"/>
                </a:solidFill>
                <a:cs typeface="B Nazanin" pitchFamily="2" charset="-78"/>
              </a:rPr>
              <a:t>تشکیل کمیته برنامه ریزی استراتژیک</a:t>
            </a:r>
            <a:endParaRPr lang="en-US" u="none" dirty="0">
              <a:solidFill>
                <a:srgbClr val="5C002E"/>
              </a:solidFill>
              <a:cs typeface="B Nazanin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394289" y="1358061"/>
            <a:ext cx="1511475" cy="96663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u="none" dirty="0" smtClean="0">
                <a:solidFill>
                  <a:srgbClr val="5C002E"/>
                </a:solidFill>
                <a:cs typeface="B Nazanin" pitchFamily="2" charset="-78"/>
              </a:rPr>
              <a:t>معرفی سازمان</a:t>
            </a:r>
            <a:endParaRPr lang="en-US" u="none" dirty="0">
              <a:solidFill>
                <a:srgbClr val="5C002E"/>
              </a:solidFill>
              <a:cs typeface="B Nazanin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183611" y="1358061"/>
            <a:ext cx="1511475" cy="96663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a-IR" u="none" dirty="0" smtClean="0">
                <a:solidFill>
                  <a:srgbClr val="5C002E"/>
                </a:solidFill>
                <a:cs typeface="B Nazanin" pitchFamily="2" charset="-78"/>
              </a:rPr>
              <a:t>شناسایی عوامل محیطی</a:t>
            </a:r>
            <a:endParaRPr lang="en-US" u="none" dirty="0" smtClean="0">
              <a:solidFill>
                <a:srgbClr val="5C002E"/>
              </a:solidFill>
              <a:cs typeface="B Nazanin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989615" y="1358061"/>
            <a:ext cx="1511475" cy="96663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a-IR" u="none" dirty="0" smtClean="0">
                <a:solidFill>
                  <a:srgbClr val="5C002E"/>
                </a:solidFill>
                <a:cs typeface="B Nazanin" pitchFamily="2" charset="-78"/>
              </a:rPr>
              <a:t>ارزیابی عوامل محیط داخلی و خارجی</a:t>
            </a:r>
            <a:endParaRPr lang="en-US" u="none" dirty="0" smtClean="0">
              <a:solidFill>
                <a:srgbClr val="5C002E"/>
              </a:solidFill>
              <a:cs typeface="B Nazanin" pitchFamily="2" charset="-7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989615" y="5471771"/>
            <a:ext cx="1511475" cy="96663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a-IR" u="none" dirty="0" smtClean="0">
                <a:solidFill>
                  <a:srgbClr val="5C002E"/>
                </a:solidFill>
                <a:cs typeface="B Nazanin" pitchFamily="2" charset="-78"/>
              </a:rPr>
              <a:t>تعیین استراتژی های موجود</a:t>
            </a:r>
            <a:endParaRPr lang="en-US" u="none" dirty="0" smtClean="0">
              <a:solidFill>
                <a:srgbClr val="5C002E"/>
              </a:solidFill>
              <a:cs typeface="B Nazanin" pitchFamily="2" charset="-7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989615" y="4104192"/>
            <a:ext cx="1511475" cy="96663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a-IR" u="none" dirty="0" smtClean="0">
                <a:solidFill>
                  <a:srgbClr val="5C002E"/>
                </a:solidFill>
                <a:cs typeface="B Nazanin" pitchFamily="2" charset="-78"/>
              </a:rPr>
              <a:t>تعیین موقعیت استراتژیک</a:t>
            </a:r>
            <a:endParaRPr lang="en-US" u="none" dirty="0" smtClean="0">
              <a:solidFill>
                <a:srgbClr val="5C002E"/>
              </a:solidFill>
              <a:cs typeface="B Nazanin" pitchFamily="2" charset="-7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989615" y="2731126"/>
            <a:ext cx="1511475" cy="96663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a-IR" u="none" dirty="0" smtClean="0">
                <a:solidFill>
                  <a:srgbClr val="5C002E"/>
                </a:solidFill>
                <a:cs typeface="B Nazanin" pitchFamily="2" charset="-78"/>
              </a:rPr>
              <a:t>تجزیه و تحلیل عوامل محیطی</a:t>
            </a:r>
            <a:endParaRPr lang="en-US" u="none" dirty="0" smtClean="0">
              <a:solidFill>
                <a:srgbClr val="5C002E"/>
              </a:solidFill>
              <a:cs typeface="B Nazanin" pitchFamily="2" charset="-78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975226" y="5471771"/>
            <a:ext cx="1511475" cy="96663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a-IR" u="none" dirty="0" smtClean="0">
                <a:solidFill>
                  <a:srgbClr val="5C002E"/>
                </a:solidFill>
                <a:cs typeface="B Nazanin" pitchFamily="2" charset="-78"/>
              </a:rPr>
              <a:t>تعیین استراتژی های مطلوب</a:t>
            </a:r>
            <a:endParaRPr lang="en-US" u="none" dirty="0" smtClean="0">
              <a:solidFill>
                <a:srgbClr val="5C002E"/>
              </a:solidFill>
              <a:cs typeface="B Nazanin" pitchFamily="2" charset="-7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77519" y="5477257"/>
            <a:ext cx="1511475" cy="96663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u="none" dirty="0" smtClean="0">
                <a:solidFill>
                  <a:srgbClr val="5C002E"/>
                </a:solidFill>
                <a:cs typeface="B Nazanin" pitchFamily="2" charset="-78"/>
              </a:rPr>
              <a:t>پایش استراتژی</a:t>
            </a:r>
            <a:endParaRPr lang="en-US" u="none" dirty="0">
              <a:solidFill>
                <a:srgbClr val="5C002E"/>
              </a:solidFill>
              <a:cs typeface="B Nazanin" pitchFamily="2" charset="-78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099761" y="1841377"/>
            <a:ext cx="311209" cy="15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711768" y="1838634"/>
            <a:ext cx="266731" cy="15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916880" y="1838634"/>
            <a:ext cx="266731" cy="15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7569601" y="2554603"/>
            <a:ext cx="351502" cy="15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7578714" y="5300734"/>
            <a:ext cx="351502" cy="15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7578714" y="3927668"/>
            <a:ext cx="351502" cy="15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3" idx="1"/>
            <a:endCxn id="16" idx="3"/>
          </p:cNvCxnSpPr>
          <p:nvPr/>
        </p:nvCxnSpPr>
        <p:spPr>
          <a:xfrm rot="10800000">
            <a:off x="6486701" y="5955087"/>
            <a:ext cx="502913" cy="15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>
            <a:off x="4488994" y="5957830"/>
            <a:ext cx="502913" cy="1526"/>
          </a:xfrm>
          <a:prstGeom prst="straightConnector1">
            <a:avLst/>
          </a:prstGeom>
          <a:ln>
            <a:prstDash val="dashDot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Shape 37"/>
          <p:cNvCxnSpPr>
            <a:stCxn id="11" idx="0"/>
            <a:endCxn id="10" idx="0"/>
          </p:cNvCxnSpPr>
          <p:nvPr/>
        </p:nvCxnSpPr>
        <p:spPr>
          <a:xfrm rot="16200000" flipV="1">
            <a:off x="5044697" y="463400"/>
            <a:ext cx="1526" cy="1789322"/>
          </a:xfrm>
          <a:prstGeom prst="bentConnector3">
            <a:avLst>
              <a:gd name="adj1" fmla="val 14395466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Shape 37"/>
          <p:cNvCxnSpPr>
            <a:stCxn id="11" idx="0"/>
            <a:endCxn id="9" idx="0"/>
          </p:cNvCxnSpPr>
          <p:nvPr/>
        </p:nvCxnSpPr>
        <p:spPr>
          <a:xfrm rot="16200000" flipV="1">
            <a:off x="4133354" y="-447942"/>
            <a:ext cx="1526" cy="3612007"/>
          </a:xfrm>
          <a:prstGeom prst="bentConnector3">
            <a:avLst>
              <a:gd name="adj1" fmla="val 26913233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9" name="Shape 48"/>
          <p:cNvCxnSpPr>
            <a:endCxn id="9" idx="2"/>
          </p:cNvCxnSpPr>
          <p:nvPr/>
        </p:nvCxnSpPr>
        <p:spPr>
          <a:xfrm rot="10800000">
            <a:off x="2327342" y="2324692"/>
            <a:ext cx="5426351" cy="287795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stCxn id="16" idx="2"/>
          </p:cNvCxnSpPr>
          <p:nvPr/>
        </p:nvCxnSpPr>
        <p:spPr>
          <a:xfrm rot="5400000" flipH="1">
            <a:off x="2077918" y="2785356"/>
            <a:ext cx="4119196" cy="3186896"/>
          </a:xfrm>
          <a:prstGeom prst="bentConnector3">
            <a:avLst>
              <a:gd name="adj1" fmla="val -5333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17" idx="1"/>
          </p:cNvCxnSpPr>
          <p:nvPr/>
        </p:nvCxnSpPr>
        <p:spPr>
          <a:xfrm rot="10800000">
            <a:off x="2544067" y="5957830"/>
            <a:ext cx="433451" cy="274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571736" y="214290"/>
            <a:ext cx="514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u="none" dirty="0" smtClean="0">
                <a:solidFill>
                  <a:srgbClr val="5C0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مراحل تدوین برنامه ریزی استراتژیک</a:t>
            </a:r>
            <a:endParaRPr lang="en-US" sz="2800" u="none" dirty="0">
              <a:solidFill>
                <a:srgbClr val="5C00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a-IR" b="1" dirty="0" smtClean="0">
                <a:solidFill>
                  <a:srgbClr val="66FF33"/>
                </a:solidFill>
                <a:cs typeface="B Titr" pitchFamily="2" charset="-78"/>
              </a:rPr>
              <a:t>انواع برنامه</a:t>
            </a:r>
            <a:endParaRPr lang="en-US" b="1" dirty="0" smtClean="0">
              <a:solidFill>
                <a:srgbClr val="66FF33"/>
              </a:solidFill>
              <a:cs typeface="B Titr" pitchFamily="2" charset="-78"/>
            </a:endParaRPr>
          </a:p>
        </p:txBody>
      </p:sp>
      <p:pic>
        <p:nvPicPr>
          <p:cNvPr id="14336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2550170"/>
            <a:ext cx="8229600" cy="2808585"/>
          </a:xfrm>
          <a:effectLst>
            <a:outerShdw dist="71842" dir="2700000" algn="ctr" rotWithShape="0">
              <a:schemeClr val="tx1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40160" y="44624"/>
            <a:ext cx="6620272" cy="864096"/>
          </a:xfrm>
        </p:spPr>
        <p:txBody>
          <a:bodyPr>
            <a:normAutofit/>
          </a:bodyPr>
          <a:lstStyle/>
          <a:p>
            <a:pPr algn="r" rtl="1"/>
            <a:r>
              <a:rPr lang="ar-SA" dirty="0" smtClean="0">
                <a:ln>
                  <a:solidFill>
                    <a:srgbClr val="660033"/>
                  </a:solidFill>
                </a:ln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ذينف</a:t>
            </a:r>
            <a:r>
              <a:rPr lang="fa-IR" dirty="0" smtClean="0">
                <a:ln>
                  <a:solidFill>
                    <a:srgbClr val="660033"/>
                  </a:solidFill>
                </a:ln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ـ</a:t>
            </a:r>
            <a:r>
              <a:rPr lang="ar-SA" dirty="0" smtClean="0">
                <a:ln>
                  <a:solidFill>
                    <a:srgbClr val="660033"/>
                  </a:solidFill>
                </a:ln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ع</a:t>
            </a:r>
            <a:r>
              <a:rPr lang="en-US" dirty="0">
                <a:ln>
                  <a:solidFill>
                    <a:srgbClr val="660033"/>
                  </a:solidFill>
                </a:ln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‌</a:t>
            </a:r>
            <a:r>
              <a:rPr lang="ar-SA" dirty="0" smtClean="0">
                <a:ln>
                  <a:solidFill>
                    <a:srgbClr val="660033"/>
                  </a:solidFill>
                </a:ln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ه</a:t>
            </a:r>
            <a:r>
              <a:rPr lang="fa-IR" dirty="0" smtClean="0">
                <a:ln>
                  <a:solidFill>
                    <a:srgbClr val="660033"/>
                  </a:solidFill>
                </a:ln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ـ</a:t>
            </a:r>
            <a:r>
              <a:rPr lang="ar-SA" dirty="0" smtClean="0">
                <a:ln>
                  <a:solidFill>
                    <a:srgbClr val="660033"/>
                  </a:solidFill>
                </a:ln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ا</a:t>
            </a:r>
            <a:r>
              <a:rPr lang="en-US" dirty="0" smtClean="0">
                <a:ln>
                  <a:solidFill>
                    <a:srgbClr val="660033"/>
                  </a:solidFill>
                </a:ln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 :</a:t>
            </a:r>
            <a:endParaRPr lang="en-US" dirty="0">
              <a:ln>
                <a:solidFill>
                  <a:srgbClr val="660033"/>
                </a:solidFill>
              </a:ln>
              <a:solidFill>
                <a:schemeClr val="accent1">
                  <a:lumMod val="75000"/>
                </a:schemeClr>
              </a:solidFill>
              <a:cs typeface="B Titr" pitchFamily="2" charset="-78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908720"/>
            <a:ext cx="8028384" cy="5400600"/>
          </a:xfrm>
        </p:spPr>
        <p:txBody>
          <a:bodyPr>
            <a:normAutofit/>
          </a:bodyPr>
          <a:lstStyle/>
          <a:p>
            <a:pPr marL="457200" lvl="1" indent="0" algn="just" rtl="1">
              <a:lnSpc>
                <a:spcPts val="4200"/>
              </a:lnSpc>
              <a:spcBef>
                <a:spcPts val="0"/>
              </a:spcBef>
              <a:buFontTx/>
              <a:buNone/>
            </a:pPr>
            <a:r>
              <a:rPr lang="ar-SA" b="1" dirty="0">
                <a:solidFill>
                  <a:srgbClr val="660033"/>
                </a:solidFill>
                <a:cs typeface="B Nazanin" pitchFamily="2" charset="-78"/>
              </a:rPr>
              <a:t>بطوركلي ذينفعان، كليه </a:t>
            </a:r>
            <a:r>
              <a:rPr lang="ar-SA" b="1" dirty="0" smtClean="0">
                <a:solidFill>
                  <a:srgbClr val="660033"/>
                </a:solidFill>
                <a:cs typeface="B Nazanin" pitchFamily="2" charset="-78"/>
              </a:rPr>
              <a:t>گروه</a:t>
            </a:r>
            <a:r>
              <a:rPr lang="en-US" b="1" dirty="0" smtClean="0">
                <a:solidFill>
                  <a:srgbClr val="660033"/>
                </a:solidFill>
                <a:cs typeface="B Nazanin" pitchFamily="2" charset="-78"/>
              </a:rPr>
              <a:t> </a:t>
            </a:r>
            <a:r>
              <a:rPr lang="ar-SA" b="1" dirty="0" smtClean="0">
                <a:solidFill>
                  <a:srgbClr val="660033"/>
                </a:solidFill>
                <a:cs typeface="B Nazanin" pitchFamily="2" charset="-78"/>
              </a:rPr>
              <a:t>هايي </a:t>
            </a:r>
            <a:r>
              <a:rPr lang="ar-SA" b="1" dirty="0">
                <a:solidFill>
                  <a:srgbClr val="660033"/>
                </a:solidFill>
                <a:cs typeface="B Nazanin" pitchFamily="2" charset="-78"/>
              </a:rPr>
              <a:t>هستند كه به نوعي نفع و يا ضرر در عملكرد فعاليت سازمان دارند. </a:t>
            </a:r>
            <a:endParaRPr lang="fa-IR" b="1" dirty="0" smtClean="0">
              <a:solidFill>
                <a:srgbClr val="660033"/>
              </a:solidFill>
              <a:cs typeface="B Nazanin" pitchFamily="2" charset="-78"/>
            </a:endParaRPr>
          </a:p>
          <a:p>
            <a:pPr marL="457200" lvl="1" indent="0" algn="just" rtl="1">
              <a:lnSpc>
                <a:spcPts val="4200"/>
              </a:lnSpc>
              <a:spcBef>
                <a:spcPts val="0"/>
              </a:spcBef>
              <a:buFontTx/>
              <a:buNone/>
            </a:pPr>
            <a:r>
              <a:rPr lang="ar-SA" b="1" dirty="0" smtClean="0">
                <a:solidFill>
                  <a:srgbClr val="660033"/>
                </a:solidFill>
                <a:cs typeface="B Nazanin" pitchFamily="2" charset="-78"/>
              </a:rPr>
              <a:t>اين </a:t>
            </a:r>
            <a:r>
              <a:rPr lang="ar-SA" b="1" dirty="0">
                <a:solidFill>
                  <a:srgbClr val="660033"/>
                </a:solidFill>
                <a:cs typeface="B Nazanin" pitchFamily="2" charset="-78"/>
              </a:rPr>
              <a:t>افراد</a:t>
            </a:r>
            <a:r>
              <a:rPr lang="en-US" b="1" dirty="0">
                <a:solidFill>
                  <a:srgbClr val="660033"/>
                </a:solidFill>
                <a:cs typeface="B Nazanin" pitchFamily="2" charset="-78"/>
              </a:rPr>
              <a:t> </a:t>
            </a:r>
            <a:r>
              <a:rPr lang="fa-IR" b="1" dirty="0" smtClean="0">
                <a:solidFill>
                  <a:srgbClr val="660033"/>
                </a:solidFill>
                <a:cs typeface="B Nazanin" pitchFamily="2" charset="-78"/>
              </a:rPr>
              <a:t>(</a:t>
            </a:r>
            <a:r>
              <a:rPr lang="ar-SA" b="1" dirty="0" smtClean="0">
                <a:solidFill>
                  <a:srgbClr val="660033"/>
                </a:solidFill>
                <a:cs typeface="B Nazanin" pitchFamily="2" charset="-78"/>
              </a:rPr>
              <a:t>سازمانها</a:t>
            </a:r>
            <a:r>
              <a:rPr lang="ar-SA" b="1" dirty="0">
                <a:solidFill>
                  <a:srgbClr val="660033"/>
                </a:solidFill>
                <a:cs typeface="B Nazanin" pitchFamily="2" charset="-78"/>
              </a:rPr>
              <a:t>) ممكن است </a:t>
            </a:r>
            <a:r>
              <a:rPr lang="ar-SA" b="1" dirty="0">
                <a:solidFill>
                  <a:srgbClr val="A90B25"/>
                </a:solidFill>
                <a:cs typeface="B Nazanin" pitchFamily="2" charset="-78"/>
              </a:rPr>
              <a:t>خارج از سازمان </a:t>
            </a:r>
            <a:r>
              <a:rPr lang="ar-SA" b="1" dirty="0">
                <a:solidFill>
                  <a:srgbClr val="660033"/>
                </a:solidFill>
                <a:cs typeface="B Nazanin" pitchFamily="2" charset="-78"/>
              </a:rPr>
              <a:t>باشند</a:t>
            </a:r>
            <a:r>
              <a:rPr lang="en-US" b="1" dirty="0">
                <a:solidFill>
                  <a:srgbClr val="660033"/>
                </a:solidFill>
                <a:cs typeface="B Nazanin" pitchFamily="2" charset="-78"/>
              </a:rPr>
              <a:t>، </a:t>
            </a:r>
            <a:r>
              <a:rPr lang="ar-SA" b="1" dirty="0">
                <a:solidFill>
                  <a:srgbClr val="660033"/>
                </a:solidFill>
                <a:cs typeface="B Nazanin" pitchFamily="2" charset="-78"/>
              </a:rPr>
              <a:t>از قبيل جامعه، دولت، مشتريان</a:t>
            </a:r>
            <a:r>
              <a:rPr lang="en-US" b="1" dirty="0">
                <a:solidFill>
                  <a:srgbClr val="660033"/>
                </a:solidFill>
                <a:cs typeface="B Nazanin" pitchFamily="2" charset="-78"/>
              </a:rPr>
              <a:t>، </a:t>
            </a:r>
            <a:r>
              <a:rPr lang="ar-SA" b="1" dirty="0">
                <a:solidFill>
                  <a:srgbClr val="660033"/>
                </a:solidFill>
                <a:cs typeface="B Nazanin" pitchFamily="2" charset="-78"/>
              </a:rPr>
              <a:t>سهامداران، تأمين كنندگان، رقبا و . . . </a:t>
            </a:r>
            <a:endParaRPr lang="en-US" b="1" dirty="0" smtClean="0">
              <a:solidFill>
                <a:srgbClr val="660033"/>
              </a:solidFill>
              <a:cs typeface="B Nazanin" pitchFamily="2" charset="-78"/>
            </a:endParaRPr>
          </a:p>
          <a:p>
            <a:pPr marL="457200" lvl="1" indent="0" algn="just" rtl="1">
              <a:lnSpc>
                <a:spcPts val="4200"/>
              </a:lnSpc>
              <a:spcBef>
                <a:spcPts val="0"/>
              </a:spcBef>
              <a:buFontTx/>
              <a:buNone/>
            </a:pPr>
            <a:r>
              <a:rPr lang="ar-SA" b="1" dirty="0" smtClean="0">
                <a:solidFill>
                  <a:srgbClr val="660033"/>
                </a:solidFill>
                <a:cs typeface="B Nazanin" pitchFamily="2" charset="-78"/>
              </a:rPr>
              <a:t>و </a:t>
            </a:r>
            <a:r>
              <a:rPr lang="ar-SA" b="1" dirty="0">
                <a:solidFill>
                  <a:srgbClr val="A90B25"/>
                </a:solidFill>
                <a:cs typeface="B Nazanin" pitchFamily="2" charset="-78"/>
              </a:rPr>
              <a:t>يا داخل سازمان </a:t>
            </a:r>
            <a:r>
              <a:rPr lang="ar-SA" b="1" dirty="0">
                <a:solidFill>
                  <a:srgbClr val="660033"/>
                </a:solidFill>
                <a:cs typeface="B Nazanin" pitchFamily="2" charset="-78"/>
              </a:rPr>
              <a:t>باشند</a:t>
            </a:r>
            <a:r>
              <a:rPr lang="en-US" b="1" dirty="0">
                <a:solidFill>
                  <a:srgbClr val="660033"/>
                </a:solidFill>
                <a:cs typeface="B Nazanin" pitchFamily="2" charset="-78"/>
              </a:rPr>
              <a:t>، </a:t>
            </a:r>
            <a:r>
              <a:rPr lang="ar-SA" b="1" dirty="0">
                <a:solidFill>
                  <a:srgbClr val="660033"/>
                </a:solidFill>
                <a:cs typeface="B Nazanin" pitchFamily="2" charset="-78"/>
              </a:rPr>
              <a:t>از قبيل مديران ارشد، مديران مياني و </a:t>
            </a:r>
            <a:r>
              <a:rPr lang="fa-IR" b="1" smtClean="0">
                <a:solidFill>
                  <a:srgbClr val="660033"/>
                </a:solidFill>
                <a:cs typeface="B Nazanin" pitchFamily="2" charset="-78"/>
              </a:rPr>
              <a:t>پایه</a:t>
            </a:r>
            <a:r>
              <a:rPr lang="ar-SA" b="1" smtClean="0">
                <a:solidFill>
                  <a:srgbClr val="660033"/>
                </a:solidFill>
                <a:cs typeface="B Nazanin" pitchFamily="2" charset="-78"/>
              </a:rPr>
              <a:t> </a:t>
            </a:r>
            <a:r>
              <a:rPr lang="ar-SA" b="1" dirty="0">
                <a:solidFill>
                  <a:srgbClr val="660033"/>
                </a:solidFill>
                <a:cs typeface="B Nazanin" pitchFamily="2" charset="-78"/>
              </a:rPr>
              <a:t>و كاركنان</a:t>
            </a:r>
            <a:r>
              <a:rPr lang="en-US" b="1" dirty="0">
                <a:solidFill>
                  <a:srgbClr val="660033"/>
                </a:solidFill>
                <a:cs typeface="B Nazanin" pitchFamily="2" charset="-78"/>
              </a:rPr>
              <a:t>.</a:t>
            </a:r>
          </a:p>
          <a:p>
            <a:pPr algn="just" rtl="1">
              <a:lnSpc>
                <a:spcPts val="4200"/>
              </a:lnSpc>
              <a:spcBef>
                <a:spcPts val="0"/>
              </a:spcBef>
            </a:pPr>
            <a:endParaRPr lang="en-US" b="1" dirty="0">
              <a:solidFill>
                <a:srgbClr val="660033"/>
              </a:solidFill>
              <a:cs typeface="B Nazanin" pitchFamily="2" charset="-78"/>
            </a:endParaRPr>
          </a:p>
        </p:txBody>
      </p:sp>
      <p:graphicFrame>
        <p:nvGraphicFramePr>
          <p:cNvPr id="11" name="Diagram 10"/>
          <p:cNvGraphicFramePr/>
          <p:nvPr/>
        </p:nvGraphicFramePr>
        <p:xfrm>
          <a:off x="1331640" y="4293096"/>
          <a:ext cx="5112568" cy="2420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9" name="Picture 6" descr="G:\picture\ax-manzare\6d1fh3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69" y="0"/>
            <a:ext cx="9134631" cy="6858000"/>
          </a:xfrm>
          <a:prstGeom prst="rect">
            <a:avLst/>
          </a:prstGeom>
          <a:noFill/>
        </p:spPr>
      </p:pic>
      <p:sp>
        <p:nvSpPr>
          <p:cNvPr id="10" name="Content Placeholder 1"/>
          <p:cNvSpPr txBox="1">
            <a:spLocks/>
          </p:cNvSpPr>
          <p:nvPr/>
        </p:nvSpPr>
        <p:spPr>
          <a:xfrm>
            <a:off x="285720" y="285728"/>
            <a:ext cx="8572560" cy="1857388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marR="0" lvl="0" indent="-342900" algn="ct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FF"/>
              </a:buClr>
              <a:buSzPct val="85000"/>
              <a:buFontTx/>
              <a:buNone/>
              <a:tabLst/>
              <a:defRPr/>
            </a:pPr>
            <a:r>
              <a:rPr kumimoji="0" lang="fa-IR" sz="3600" b="1" i="0" u="none" strike="noStrike" kern="0" normalizeH="0" baseline="0" noProof="0" dirty="0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cs typeface="B Nazanin" pitchFamily="2" charset="-78"/>
              </a:rPr>
              <a:t>آنانی که پرواز نمی دانند هر چه اوج بگیری در نظرشان </a:t>
            </a:r>
            <a:r>
              <a:rPr kumimoji="0" lang="fa-IR" sz="3600" b="1" i="0" u="none" strike="noStrike" kern="0" normalizeH="0" baseline="0" noProof="0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cs typeface="B Nazanin" pitchFamily="2" charset="-78"/>
              </a:rPr>
              <a:t>کوچکتر به نظر </a:t>
            </a:r>
            <a:r>
              <a:rPr kumimoji="0" lang="fa-IR" sz="3600" b="1" i="0" u="none" strike="noStrike" kern="0" normalizeH="0" baseline="0" noProof="0" dirty="0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cs typeface="B Nazanin" pitchFamily="2" charset="-78"/>
              </a:rPr>
              <a:t>می رسی</a:t>
            </a:r>
          </a:p>
          <a:p>
            <a:pPr marL="342900" marR="0" lvl="0" indent="-342900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FF"/>
              </a:buClr>
              <a:buSzPct val="85000"/>
              <a:buFontTx/>
              <a:buNone/>
              <a:tabLst/>
              <a:defRPr/>
            </a:pPr>
            <a:r>
              <a:rPr kumimoji="0" lang="fa-IR" sz="3600" b="1" i="0" u="none" strike="noStrike" kern="0" normalizeH="0" baseline="0" noProof="0" dirty="0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cs typeface="B Nazanin" pitchFamily="2" charset="-78"/>
              </a:rPr>
              <a:t> نیچه</a:t>
            </a:r>
            <a:endParaRPr kumimoji="0" lang="en-US" sz="3600" b="1" i="0" u="none" strike="noStrike" kern="0" normalizeH="0" baseline="0" noProof="0" dirty="0" smtClean="0">
              <a:ln w="11430">
                <a:solidFill>
                  <a:srgbClr val="FFC00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cs typeface="B Nazanin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 txBox="1">
            <a:spLocks noChangeArrowheads="1"/>
          </p:cNvSpPr>
          <p:nvPr/>
        </p:nvSpPr>
        <p:spPr>
          <a:xfrm>
            <a:off x="1155729" y="1643081"/>
            <a:ext cx="7488237" cy="4500563"/>
          </a:xfrm>
          <a:prstGeom prst="rect">
            <a:avLst/>
          </a:prstGeom>
        </p:spPr>
        <p:txBody>
          <a:bodyPr/>
          <a:lstStyle/>
          <a:p>
            <a:pPr marL="342900" indent="-342900" algn="just" rtl="1" eaLnBrk="0" hangingPunct="0">
              <a:lnSpc>
                <a:spcPct val="110000"/>
              </a:lnSpc>
              <a:spcBef>
                <a:spcPct val="20000"/>
              </a:spcBef>
              <a:buSzPct val="85000"/>
              <a:buFont typeface="Wingdings" pitchFamily="2" charset="2"/>
              <a:buChar char="×"/>
              <a:defRPr/>
            </a:pPr>
            <a:r>
              <a:rPr lang="fa-IR" sz="3200" u="none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چشم انداز</a:t>
            </a:r>
          </a:p>
          <a:p>
            <a:pPr marL="342900" indent="-342900" algn="just" rtl="1" eaLnBrk="0" hangingPunct="0">
              <a:lnSpc>
                <a:spcPct val="110000"/>
              </a:lnSpc>
              <a:spcBef>
                <a:spcPct val="20000"/>
              </a:spcBef>
              <a:buSzPct val="85000"/>
              <a:buFont typeface="Wingdings" pitchFamily="2" charset="2"/>
              <a:buChar char="×"/>
              <a:defRPr/>
            </a:pPr>
            <a:r>
              <a:rPr lang="fa-IR" sz="3200" u="none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رسالت</a:t>
            </a:r>
          </a:p>
          <a:p>
            <a:pPr marL="342900" indent="-342900" algn="just" rtl="1" eaLnBrk="0" hangingPunct="0">
              <a:lnSpc>
                <a:spcPct val="110000"/>
              </a:lnSpc>
              <a:spcBef>
                <a:spcPct val="20000"/>
              </a:spcBef>
              <a:buSzPct val="85000"/>
              <a:buFont typeface="Wingdings" pitchFamily="2" charset="2"/>
              <a:buChar char="×"/>
              <a:defRPr/>
            </a:pPr>
            <a:endParaRPr lang="fa-IR" sz="700" u="none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B Lotus" pitchFamily="2" charset="-78"/>
            </a:endParaRPr>
          </a:p>
          <a:p>
            <a:pPr marL="342900" indent="-342900" algn="just" rtl="1" eaLnBrk="0" hangingPunct="0">
              <a:lnSpc>
                <a:spcPct val="110000"/>
              </a:lnSpc>
              <a:spcBef>
                <a:spcPct val="20000"/>
              </a:spcBef>
              <a:buSzPct val="85000"/>
              <a:buFont typeface="Wingdings" pitchFamily="2" charset="2"/>
              <a:buChar char="×"/>
              <a:defRPr/>
            </a:pPr>
            <a:r>
              <a:rPr lang="fa-IR" sz="3200" u="none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اهداف کلی</a:t>
            </a:r>
          </a:p>
          <a:p>
            <a:pPr marL="342900" indent="-342900" algn="just" rtl="1" eaLnBrk="0" hangingPunct="0">
              <a:lnSpc>
                <a:spcPct val="110000"/>
              </a:lnSpc>
              <a:spcBef>
                <a:spcPct val="20000"/>
              </a:spcBef>
              <a:buSzPct val="85000"/>
              <a:buFont typeface="Wingdings" pitchFamily="2" charset="2"/>
              <a:buChar char="×"/>
              <a:defRPr/>
            </a:pPr>
            <a:r>
              <a:rPr lang="fa-IR" sz="3200" u="none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اهداف </a:t>
            </a:r>
            <a:r>
              <a:rPr lang="fa-IR" sz="3200" u="none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اختصاصی</a:t>
            </a:r>
            <a:endParaRPr lang="fa-IR" sz="3200" u="none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B Lotus" pitchFamily="2" charset="-78"/>
            </a:endParaRPr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1203329" y="428604"/>
            <a:ext cx="7440637" cy="914400"/>
          </a:xfrm>
          <a:prstGeom prst="rect">
            <a:avLst/>
          </a:prstGeom>
          <a:noFill/>
          <a:ln w="57150" cmpd="thickThin">
            <a:solidFill>
              <a:srgbClr val="000080"/>
            </a:solidFill>
            <a:miter lim="800000"/>
            <a:headEnd/>
            <a:tailEnd/>
          </a:ln>
        </p:spPr>
        <p:txBody>
          <a:bodyPr anchor="ctr"/>
          <a:lstStyle/>
          <a:p>
            <a:pPr algn="r" rtl="1" eaLnBrk="0" hangingPunct="0"/>
            <a:r>
              <a:rPr lang="fa-IR" sz="2800" u="none" dirty="0" smtClean="0">
                <a:solidFill>
                  <a:srgbClr val="000066"/>
                </a:solidFill>
                <a:latin typeface="Titr Mazar" pitchFamily="10" charset="-78"/>
                <a:ea typeface="Titr Mazar" pitchFamily="10" charset="-78"/>
                <a:cs typeface="2  Titr" pitchFamily="2" charset="-78"/>
              </a:rPr>
              <a:t>معرفی سازمان</a:t>
            </a:r>
            <a:endParaRPr lang="fa-IR" sz="2800" u="none" dirty="0">
              <a:solidFill>
                <a:srgbClr val="000066"/>
              </a:solidFill>
              <a:latin typeface="Titr Mazar" pitchFamily="10" charset="-78"/>
              <a:ea typeface="Titr Mazar" pitchFamily="10" charset="-78"/>
              <a:cs typeface="2  Titr" pitchFamily="2" charset="-78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411413" y="1085827"/>
            <a:ext cx="4141787" cy="4464050"/>
            <a:chOff x="1928" y="1008"/>
            <a:chExt cx="2200" cy="2448"/>
          </a:xfrm>
        </p:grpSpPr>
        <p:sp>
          <p:nvSpPr>
            <p:cNvPr id="15392" name="Oval 3"/>
            <p:cNvSpPr>
              <a:spLocks noChangeArrowheads="1"/>
            </p:cNvSpPr>
            <p:nvPr/>
          </p:nvSpPr>
          <p:spPr bwMode="auto">
            <a:xfrm>
              <a:off x="2579" y="1337"/>
              <a:ext cx="824" cy="694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 dirty="0">
                <a:solidFill>
                  <a:schemeClr val="bg1"/>
                </a:solidFill>
                <a:cs typeface="B Nazanin" pitchFamily="2" charset="-78"/>
              </a:endParaRPr>
            </a:p>
          </p:txBody>
        </p:sp>
        <p:sp>
          <p:nvSpPr>
            <p:cNvPr id="15393" name="Oval 4"/>
            <p:cNvSpPr>
              <a:spLocks noChangeArrowheads="1"/>
            </p:cNvSpPr>
            <p:nvPr/>
          </p:nvSpPr>
          <p:spPr bwMode="auto">
            <a:xfrm>
              <a:off x="2579" y="1812"/>
              <a:ext cx="824" cy="694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>
                <a:cs typeface="B Nazanin" pitchFamily="2" charset="-78"/>
              </a:endParaRPr>
            </a:p>
          </p:txBody>
        </p:sp>
        <p:sp>
          <p:nvSpPr>
            <p:cNvPr id="15394" name="Oval 5"/>
            <p:cNvSpPr>
              <a:spLocks noChangeArrowheads="1"/>
            </p:cNvSpPr>
            <p:nvPr/>
          </p:nvSpPr>
          <p:spPr bwMode="auto">
            <a:xfrm>
              <a:off x="2579" y="2287"/>
              <a:ext cx="824" cy="694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>
                <a:cs typeface="B Nazanin" pitchFamily="2" charset="-78"/>
              </a:endParaRPr>
            </a:p>
          </p:txBody>
        </p:sp>
        <p:sp>
          <p:nvSpPr>
            <p:cNvPr id="15395" name="Oval 6"/>
            <p:cNvSpPr>
              <a:spLocks noChangeArrowheads="1"/>
            </p:cNvSpPr>
            <p:nvPr/>
          </p:nvSpPr>
          <p:spPr bwMode="auto">
            <a:xfrm>
              <a:off x="2579" y="2762"/>
              <a:ext cx="824" cy="694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 u="none" dirty="0">
                <a:cs typeface="B Nazanin" pitchFamily="2" charset="-78"/>
              </a:endParaRPr>
            </a:p>
          </p:txBody>
        </p:sp>
        <p:sp>
          <p:nvSpPr>
            <p:cNvPr id="198663" name="WordArt 7"/>
            <p:cNvSpPr>
              <a:spLocks noChangeArrowheads="1" noChangeShapeType="1" noTextEdit="1"/>
            </p:cNvSpPr>
            <p:nvPr/>
          </p:nvSpPr>
          <p:spPr bwMode="auto">
            <a:xfrm>
              <a:off x="2818" y="1030"/>
              <a:ext cx="335" cy="11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>
                <a:defRPr/>
              </a:pPr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B Nazanin" pitchFamily="2" charset="-78"/>
                </a:rPr>
                <a:t>Uision</a:t>
              </a:r>
              <a:endParaRPr lang="fa-IR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B Nazanin" pitchFamily="2" charset="-78"/>
              </a:endParaRPr>
            </a:p>
          </p:txBody>
        </p:sp>
        <p:sp>
          <p:nvSpPr>
            <p:cNvPr id="198664" name="WordArt 8"/>
            <p:cNvSpPr>
              <a:spLocks noChangeArrowheads="1" noChangeShapeType="1" noTextEdit="1"/>
            </p:cNvSpPr>
            <p:nvPr/>
          </p:nvSpPr>
          <p:spPr bwMode="auto">
            <a:xfrm>
              <a:off x="2720" y="1528"/>
              <a:ext cx="510" cy="1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>
                <a:defRPr/>
              </a:pPr>
              <a:r>
                <a:rPr lang="en-US" b="0" kern="1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/>
                  <a:cs typeface="B Nazanin" pitchFamily="2" charset="-78"/>
                </a:rPr>
                <a:t>mission</a:t>
              </a:r>
              <a:endParaRPr lang="fa-IR" b="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B Nazanin" pitchFamily="2" charset="-78"/>
              </a:endParaRPr>
            </a:p>
          </p:txBody>
        </p:sp>
        <p:sp>
          <p:nvSpPr>
            <p:cNvPr id="198665" name="WordArt 9"/>
            <p:cNvSpPr>
              <a:spLocks noChangeArrowheads="1" noChangeShapeType="1" noTextEdit="1"/>
            </p:cNvSpPr>
            <p:nvPr/>
          </p:nvSpPr>
          <p:spPr bwMode="auto">
            <a:xfrm>
              <a:off x="2832" y="1988"/>
              <a:ext cx="335" cy="1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>
                <a:defRPr/>
              </a:pPr>
              <a:r>
                <a:rPr lang="en-US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B Nazanin" pitchFamily="2" charset="-78"/>
                </a:rPr>
                <a:t>Goals</a:t>
              </a:r>
              <a:endParaRPr lang="fa-IR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B Nazanin" pitchFamily="2" charset="-78"/>
              </a:endParaRPr>
            </a:p>
          </p:txBody>
        </p:sp>
        <p:sp>
          <p:nvSpPr>
            <p:cNvPr id="198666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2699" y="2502"/>
              <a:ext cx="606" cy="11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>
                <a:defRPr/>
              </a:pPr>
              <a:r>
                <a:rPr lang="en-US" sz="1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B Nazanin" pitchFamily="2" charset="-78"/>
                </a:rPr>
                <a:t>Objectives</a:t>
              </a:r>
              <a:endParaRPr lang="fa-IR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B Nazanin" pitchFamily="2" charset="-78"/>
              </a:endParaRPr>
            </a:p>
          </p:txBody>
        </p:sp>
        <p:sp>
          <p:nvSpPr>
            <p:cNvPr id="198667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2796" y="2981"/>
              <a:ext cx="379" cy="1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>
                <a:defRPr/>
              </a:pPr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B Nazanin" pitchFamily="2" charset="-78"/>
                </a:rPr>
                <a:t>Activities</a:t>
              </a:r>
              <a:endParaRPr lang="fa-IR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B Nazanin" pitchFamily="2" charset="-78"/>
              </a:endParaRPr>
            </a:p>
          </p:txBody>
        </p:sp>
        <p:sp>
          <p:nvSpPr>
            <p:cNvPr id="198668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2820" y="1662"/>
              <a:ext cx="336" cy="11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rtl="1">
                <a:defRPr/>
              </a:pPr>
              <a:r>
                <a:rPr lang="fa-IR" b="0" u="none" kern="1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Elham"/>
                  <a:cs typeface="B Nazanin" pitchFamily="2" charset="-78"/>
                </a:rPr>
                <a:t>مأموريت</a:t>
              </a:r>
              <a:endParaRPr lang="fa-IR" u="none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Elham"/>
                <a:cs typeface="B Nazanin" pitchFamily="2" charset="-78"/>
              </a:endParaRPr>
            </a:p>
          </p:txBody>
        </p:sp>
        <p:sp>
          <p:nvSpPr>
            <p:cNvPr id="198669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2785" y="1182"/>
              <a:ext cx="432" cy="1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rtl="1">
                <a:defRPr/>
              </a:pPr>
              <a:r>
                <a:rPr lang="fa-IR" u="none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Elham"/>
                  <a:cs typeface="B Nazanin" pitchFamily="2" charset="-78"/>
                </a:rPr>
                <a:t>چشم انداز</a:t>
              </a:r>
            </a:p>
          </p:txBody>
        </p:sp>
        <p:sp>
          <p:nvSpPr>
            <p:cNvPr id="198670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2726" y="2152"/>
              <a:ext cx="562" cy="11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rtl="1">
                <a:defRPr/>
              </a:pPr>
              <a:r>
                <a:rPr lang="fa-IR" u="none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Elham"/>
                  <a:cs typeface="B Nazanin" pitchFamily="2" charset="-78"/>
                </a:rPr>
                <a:t>اهداف كلان</a:t>
              </a:r>
            </a:p>
          </p:txBody>
        </p:sp>
        <p:sp>
          <p:nvSpPr>
            <p:cNvPr id="198671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2709" y="2633"/>
              <a:ext cx="562" cy="1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rtl="1">
                <a:defRPr/>
              </a:pPr>
              <a:r>
                <a:rPr lang="fa-IR" u="none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Elham"/>
                  <a:cs typeface="B Nazanin" pitchFamily="2" charset="-78"/>
                </a:rPr>
                <a:t>اهداف اختصاصی</a:t>
              </a:r>
            </a:p>
          </p:txBody>
        </p:sp>
        <p:sp>
          <p:nvSpPr>
            <p:cNvPr id="198672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2752" y="3160"/>
              <a:ext cx="478" cy="11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rtl="1">
                <a:defRPr/>
              </a:pPr>
              <a:r>
                <a:rPr lang="fa-IR" u="none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Elham"/>
                  <a:cs typeface="B Nazanin" pitchFamily="2" charset="-78"/>
                </a:rPr>
                <a:t>فعاليتها</a:t>
              </a:r>
            </a:p>
          </p:txBody>
        </p:sp>
        <p:sp>
          <p:nvSpPr>
            <p:cNvPr id="198673" name="WordArt 17"/>
            <p:cNvSpPr>
              <a:spLocks noChangeArrowheads="1" noChangeShapeType="1" noTextEdit="1"/>
            </p:cNvSpPr>
            <p:nvPr/>
          </p:nvSpPr>
          <p:spPr bwMode="auto">
            <a:xfrm rot="-5395057">
              <a:off x="987" y="1949"/>
              <a:ext cx="2229" cy="34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PerspectiveFront"/>
                <a:lightRig rig="legacyFlat3" dir="t"/>
              </a:scene3d>
              <a:sp3d extrusionH="121893000" prstMaterial="legacyMatte">
                <a:extrusionClr>
                  <a:srgbClr val="FFFF00"/>
                </a:extrusionClr>
              </a:sp3d>
            </a:bodyPr>
            <a:lstStyle/>
            <a:p>
              <a:pPr>
                <a:defRPr/>
              </a:pPr>
              <a:r>
                <a:rPr lang="en-US" sz="3600" kern="10" normalizeH="1">
                  <a:ln w="9525"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B Nazanin" pitchFamily="2" charset="-78"/>
                </a:rPr>
                <a:t>From Vision To Action</a:t>
              </a:r>
              <a:endParaRPr lang="fa-IR" sz="3600" kern="10" normalizeH="1">
                <a:ln w="9525"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B Nazanin" pitchFamily="2" charset="-78"/>
              </a:endParaRPr>
            </a:p>
          </p:txBody>
        </p:sp>
        <p:sp>
          <p:nvSpPr>
            <p:cNvPr id="198674" name="WordArt 18"/>
            <p:cNvSpPr>
              <a:spLocks noChangeArrowheads="1" noChangeShapeType="1" noTextEdit="1"/>
            </p:cNvSpPr>
            <p:nvPr/>
          </p:nvSpPr>
          <p:spPr bwMode="auto">
            <a:xfrm rot="-5330706">
              <a:off x="3322" y="1992"/>
              <a:ext cx="1278" cy="33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rtl="1">
                <a:defRPr/>
              </a:pPr>
              <a:r>
                <a:rPr lang="fa-IR" sz="1800" kern="10" dirty="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rafic Mazar"/>
                  <a:cs typeface="B Nazanin" pitchFamily="2" charset="-78"/>
                </a:rPr>
                <a:t>از چشم انداز تا اجرا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1676400" y="214290"/>
            <a:ext cx="6064624" cy="8001000"/>
            <a:chOff x="1152" y="864"/>
            <a:chExt cx="9504" cy="13248"/>
          </a:xfrm>
        </p:grpSpPr>
        <p:sp>
          <p:nvSpPr>
            <p:cNvPr id="15377" name="AutoShape 20" descr="Water droplets"/>
            <p:cNvSpPr>
              <a:spLocks noChangeArrowheads="1"/>
            </p:cNvSpPr>
            <p:nvPr/>
          </p:nvSpPr>
          <p:spPr bwMode="auto">
            <a:xfrm>
              <a:off x="7200" y="864"/>
              <a:ext cx="3456" cy="1296"/>
            </a:xfrm>
            <a:prstGeom prst="cloudCallout">
              <a:avLst>
                <a:gd name="adj1" fmla="val 13454"/>
                <a:gd name="adj2" fmla="val -1157"/>
              </a:avLst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0" hangingPunct="0"/>
              <a:endParaRPr kumimoji="0" lang="fa-IR" sz="1000" b="0" u="none">
                <a:cs typeface="B Nazanin" pitchFamily="2" charset="-78"/>
              </a:endParaRPr>
            </a:p>
          </p:txBody>
        </p:sp>
        <p:sp>
          <p:nvSpPr>
            <p:cNvPr id="15378" name="AutoShape 21" descr="Water droplets"/>
            <p:cNvSpPr>
              <a:spLocks noChangeArrowheads="1"/>
            </p:cNvSpPr>
            <p:nvPr/>
          </p:nvSpPr>
          <p:spPr bwMode="auto">
            <a:xfrm>
              <a:off x="1152" y="875"/>
              <a:ext cx="3456" cy="1296"/>
            </a:xfrm>
            <a:prstGeom prst="cloudCallout">
              <a:avLst>
                <a:gd name="adj1" fmla="val 13454"/>
                <a:gd name="adj2" fmla="val -1157"/>
              </a:avLst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0" hangingPunct="0"/>
              <a:endParaRPr kumimoji="0" lang="fa-IR" sz="1000" b="0" u="none">
                <a:cs typeface="B Nazanin" pitchFamily="2" charset="-78"/>
              </a:endParaRPr>
            </a:p>
          </p:txBody>
        </p:sp>
        <p:sp>
          <p:nvSpPr>
            <p:cNvPr id="15379" name="AutoShape 22"/>
            <p:cNvSpPr>
              <a:spLocks noChangeArrowheads="1"/>
            </p:cNvSpPr>
            <p:nvPr/>
          </p:nvSpPr>
          <p:spPr bwMode="auto">
            <a:xfrm>
              <a:off x="4794" y="1008"/>
              <a:ext cx="1440" cy="1296"/>
            </a:xfrm>
            <a:prstGeom prst="star24">
              <a:avLst>
                <a:gd name="adj" fmla="val 375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a-IR">
                <a:cs typeface="B Nazanin" pitchFamily="2" charset="-78"/>
              </a:endParaRPr>
            </a:p>
          </p:txBody>
        </p:sp>
        <p:grpSp>
          <p:nvGrpSpPr>
            <p:cNvPr id="4" name="Group 24"/>
            <p:cNvGrpSpPr>
              <a:grpSpLocks/>
            </p:cNvGrpSpPr>
            <p:nvPr/>
          </p:nvGrpSpPr>
          <p:grpSpPr bwMode="auto">
            <a:xfrm>
              <a:off x="4896" y="13536"/>
              <a:ext cx="1296" cy="576"/>
              <a:chOff x="5616" y="13536"/>
              <a:chExt cx="1296" cy="576"/>
            </a:xfrm>
          </p:grpSpPr>
          <p:sp>
            <p:nvSpPr>
              <p:cNvPr id="15384" name="Line 26"/>
              <p:cNvSpPr>
                <a:spLocks noChangeShapeType="1"/>
              </p:cNvSpPr>
              <p:nvPr/>
            </p:nvSpPr>
            <p:spPr bwMode="auto">
              <a:xfrm>
                <a:off x="6768" y="13536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a-IR">
                  <a:cs typeface="B Nazanin" pitchFamily="2" charset="-78"/>
                </a:endParaRPr>
              </a:p>
            </p:txBody>
          </p:sp>
          <p:sp>
            <p:nvSpPr>
              <p:cNvPr id="15386" name="Line 28"/>
              <p:cNvSpPr>
                <a:spLocks noChangeShapeType="1"/>
              </p:cNvSpPr>
              <p:nvPr/>
            </p:nvSpPr>
            <p:spPr bwMode="auto">
              <a:xfrm flipH="1">
                <a:off x="6480" y="13536"/>
                <a:ext cx="144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a-IR">
                  <a:cs typeface="B Nazanin" pitchFamily="2" charset="-78"/>
                </a:endParaRPr>
              </a:p>
            </p:txBody>
          </p:sp>
          <p:sp>
            <p:nvSpPr>
              <p:cNvPr id="15387" name="Line 29"/>
              <p:cNvSpPr>
                <a:spLocks noChangeShapeType="1"/>
              </p:cNvSpPr>
              <p:nvPr/>
            </p:nvSpPr>
            <p:spPr bwMode="auto">
              <a:xfrm flipH="1">
                <a:off x="5760" y="13536"/>
                <a:ext cx="576" cy="5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a-IR">
                  <a:cs typeface="B Nazanin" pitchFamily="2" charset="-78"/>
                </a:endParaRPr>
              </a:p>
            </p:txBody>
          </p:sp>
          <p:sp>
            <p:nvSpPr>
              <p:cNvPr id="15388" name="Line 30"/>
              <p:cNvSpPr>
                <a:spLocks noChangeShapeType="1"/>
              </p:cNvSpPr>
              <p:nvPr/>
            </p:nvSpPr>
            <p:spPr bwMode="auto">
              <a:xfrm flipH="1">
                <a:off x="5904" y="13680"/>
                <a:ext cx="576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a-IR">
                  <a:cs typeface="B Nazanin" pitchFamily="2" charset="-78"/>
                </a:endParaRPr>
              </a:p>
            </p:txBody>
          </p:sp>
          <p:sp>
            <p:nvSpPr>
              <p:cNvPr id="15389" name="Line 31"/>
              <p:cNvSpPr>
                <a:spLocks noChangeShapeType="1"/>
              </p:cNvSpPr>
              <p:nvPr/>
            </p:nvSpPr>
            <p:spPr bwMode="auto">
              <a:xfrm flipH="1">
                <a:off x="5616" y="13536"/>
                <a:ext cx="144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a-IR">
                  <a:cs typeface="B Nazanin" pitchFamily="2" charset="-78"/>
                </a:endParaRPr>
              </a:p>
            </p:txBody>
          </p:sp>
          <p:sp>
            <p:nvSpPr>
              <p:cNvPr id="15390" name="Line 32"/>
              <p:cNvSpPr>
                <a:spLocks noChangeShapeType="1"/>
              </p:cNvSpPr>
              <p:nvPr/>
            </p:nvSpPr>
            <p:spPr bwMode="auto">
              <a:xfrm flipH="1">
                <a:off x="5904" y="13536"/>
                <a:ext cx="144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a-IR">
                  <a:cs typeface="B Nazanin" pitchFamily="2" charset="-78"/>
                </a:endParaRPr>
              </a:p>
            </p:txBody>
          </p:sp>
          <p:sp>
            <p:nvSpPr>
              <p:cNvPr id="15391" name="Line 33"/>
              <p:cNvSpPr>
                <a:spLocks noChangeShapeType="1"/>
              </p:cNvSpPr>
              <p:nvPr/>
            </p:nvSpPr>
            <p:spPr bwMode="auto">
              <a:xfrm>
                <a:off x="6912" y="13680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a-IR">
                  <a:cs typeface="B Nazanin" pitchFamily="2" charset="-78"/>
                </a:endParaRPr>
              </a:p>
            </p:txBody>
          </p:sp>
        </p:grpSp>
      </p:grp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3572124" y="5686444"/>
            <a:ext cx="1829404" cy="842010"/>
            <a:chOff x="4569" y="13392"/>
            <a:chExt cx="2880" cy="1326"/>
          </a:xfrm>
        </p:grpSpPr>
        <p:grpSp>
          <p:nvGrpSpPr>
            <p:cNvPr id="6" name="Group 36"/>
            <p:cNvGrpSpPr>
              <a:grpSpLocks/>
            </p:cNvGrpSpPr>
            <p:nvPr/>
          </p:nvGrpSpPr>
          <p:grpSpPr bwMode="auto">
            <a:xfrm>
              <a:off x="4896" y="13392"/>
              <a:ext cx="1872" cy="720"/>
              <a:chOff x="5616" y="13392"/>
              <a:chExt cx="1872" cy="720"/>
            </a:xfrm>
          </p:grpSpPr>
          <p:sp>
            <p:nvSpPr>
              <p:cNvPr id="15368" name="Line 37"/>
              <p:cNvSpPr>
                <a:spLocks noChangeShapeType="1"/>
              </p:cNvSpPr>
              <p:nvPr/>
            </p:nvSpPr>
            <p:spPr bwMode="auto">
              <a:xfrm>
                <a:off x="7056" y="13392"/>
                <a:ext cx="432" cy="5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a-IR" sz="3200">
                  <a:cs typeface="B Nazanin" pitchFamily="2" charset="-78"/>
                </a:endParaRPr>
              </a:p>
            </p:txBody>
          </p:sp>
          <p:sp>
            <p:nvSpPr>
              <p:cNvPr id="15369" name="Line 38"/>
              <p:cNvSpPr>
                <a:spLocks noChangeShapeType="1"/>
              </p:cNvSpPr>
              <p:nvPr/>
            </p:nvSpPr>
            <p:spPr bwMode="auto">
              <a:xfrm>
                <a:off x="6768" y="13536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a-IR" sz="3200">
                  <a:cs typeface="B Nazanin" pitchFamily="2" charset="-78"/>
                </a:endParaRPr>
              </a:p>
            </p:txBody>
          </p:sp>
          <p:sp>
            <p:nvSpPr>
              <p:cNvPr id="15370" name="Line 39"/>
              <p:cNvSpPr>
                <a:spLocks noChangeShapeType="1"/>
              </p:cNvSpPr>
              <p:nvPr/>
            </p:nvSpPr>
            <p:spPr bwMode="auto">
              <a:xfrm>
                <a:off x="6912" y="13536"/>
                <a:ext cx="432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a-IR" sz="3200">
                  <a:cs typeface="B Nazanin" pitchFamily="2" charset="-78"/>
                </a:endParaRPr>
              </a:p>
            </p:txBody>
          </p:sp>
          <p:sp>
            <p:nvSpPr>
              <p:cNvPr id="15371" name="Line 40"/>
              <p:cNvSpPr>
                <a:spLocks noChangeShapeType="1"/>
              </p:cNvSpPr>
              <p:nvPr/>
            </p:nvSpPr>
            <p:spPr bwMode="auto">
              <a:xfrm flipH="1">
                <a:off x="6480" y="13536"/>
                <a:ext cx="144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a-IR" sz="3200">
                  <a:cs typeface="B Nazanin" pitchFamily="2" charset="-78"/>
                </a:endParaRPr>
              </a:p>
            </p:txBody>
          </p:sp>
          <p:sp>
            <p:nvSpPr>
              <p:cNvPr id="15372" name="Line 41"/>
              <p:cNvSpPr>
                <a:spLocks noChangeShapeType="1"/>
              </p:cNvSpPr>
              <p:nvPr/>
            </p:nvSpPr>
            <p:spPr bwMode="auto">
              <a:xfrm flipH="1">
                <a:off x="5760" y="13536"/>
                <a:ext cx="576" cy="5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a-IR" sz="3200">
                  <a:cs typeface="B Nazanin" pitchFamily="2" charset="-78"/>
                </a:endParaRPr>
              </a:p>
            </p:txBody>
          </p:sp>
          <p:sp>
            <p:nvSpPr>
              <p:cNvPr id="15373" name="Line 42"/>
              <p:cNvSpPr>
                <a:spLocks noChangeShapeType="1"/>
              </p:cNvSpPr>
              <p:nvPr/>
            </p:nvSpPr>
            <p:spPr bwMode="auto">
              <a:xfrm flipH="1">
                <a:off x="5904" y="13680"/>
                <a:ext cx="576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a-IR" sz="3200">
                  <a:cs typeface="B Nazanin" pitchFamily="2" charset="-78"/>
                </a:endParaRPr>
              </a:p>
            </p:txBody>
          </p:sp>
          <p:sp>
            <p:nvSpPr>
              <p:cNvPr id="15374" name="Line 43"/>
              <p:cNvSpPr>
                <a:spLocks noChangeShapeType="1"/>
              </p:cNvSpPr>
              <p:nvPr/>
            </p:nvSpPr>
            <p:spPr bwMode="auto">
              <a:xfrm flipH="1">
                <a:off x="5616" y="13536"/>
                <a:ext cx="144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a-IR" sz="3200">
                  <a:cs typeface="B Nazanin" pitchFamily="2" charset="-78"/>
                </a:endParaRPr>
              </a:p>
            </p:txBody>
          </p:sp>
          <p:sp>
            <p:nvSpPr>
              <p:cNvPr id="15375" name="Line 44"/>
              <p:cNvSpPr>
                <a:spLocks noChangeShapeType="1"/>
              </p:cNvSpPr>
              <p:nvPr/>
            </p:nvSpPr>
            <p:spPr bwMode="auto">
              <a:xfrm flipH="1">
                <a:off x="5904" y="13536"/>
                <a:ext cx="144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a-IR" sz="3200">
                  <a:cs typeface="B Nazanin" pitchFamily="2" charset="-78"/>
                </a:endParaRPr>
              </a:p>
            </p:txBody>
          </p:sp>
          <p:sp>
            <p:nvSpPr>
              <p:cNvPr id="15376" name="Line 45"/>
              <p:cNvSpPr>
                <a:spLocks noChangeShapeType="1"/>
              </p:cNvSpPr>
              <p:nvPr/>
            </p:nvSpPr>
            <p:spPr bwMode="auto">
              <a:xfrm>
                <a:off x="6912" y="13680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a-IR" sz="3200">
                  <a:cs typeface="B Nazanin" pitchFamily="2" charset="-78"/>
                </a:endParaRPr>
              </a:p>
            </p:txBody>
          </p:sp>
        </p:grpSp>
        <p:sp>
          <p:nvSpPr>
            <p:cNvPr id="198702" name="WordArt 46"/>
            <p:cNvSpPr>
              <a:spLocks noChangeArrowheads="1" noChangeShapeType="1" noTextEdit="1"/>
            </p:cNvSpPr>
            <p:nvPr/>
          </p:nvSpPr>
          <p:spPr bwMode="auto">
            <a:xfrm>
              <a:off x="4569" y="14225"/>
              <a:ext cx="2880" cy="49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rtl="1">
                <a:defRPr/>
              </a:pPr>
              <a:r>
                <a:rPr lang="fa-IR" sz="3200" kern="10" dirty="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FF"/>
                  </a:solidFill>
                  <a:latin typeface="Homa"/>
                  <a:cs typeface="B Nazanin" pitchFamily="2" charset="-78"/>
                </a:rPr>
                <a:t>منابع مالي و غیرمالی</a:t>
              </a:r>
            </a:p>
          </p:txBody>
        </p:sp>
      </p:grpSp>
      <p:sp>
        <p:nvSpPr>
          <p:cNvPr id="198703" name="Line 47"/>
          <p:cNvSpPr>
            <a:spLocks noChangeShapeType="1"/>
          </p:cNvSpPr>
          <p:nvPr/>
        </p:nvSpPr>
        <p:spPr bwMode="auto">
          <a:xfrm>
            <a:off x="1524000" y="5622902"/>
            <a:ext cx="708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>
              <a:cs typeface="B Nazanin" pitchFamily="2" charset="-78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071538" y="801688"/>
            <a:ext cx="7725005" cy="4787900"/>
            <a:chOff x="282" y="404"/>
            <a:chExt cx="5343" cy="3016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282" y="1879"/>
              <a:ext cx="1653" cy="1541"/>
              <a:chOff x="192" y="1745"/>
              <a:chExt cx="1847" cy="2333"/>
            </a:xfrm>
          </p:grpSpPr>
          <p:pic>
            <p:nvPicPr>
              <p:cNvPr id="15380" name="Picture 3" descr="C:\Program Files\Common Files\Microsoft Shared\Clipart\cagcat50\bd06663_.wm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816" y="3024"/>
                <a:ext cx="912" cy="1054"/>
              </a:xfrm>
              <a:prstGeom prst="rect">
                <a:avLst/>
              </a:prstGeom>
              <a:noFill/>
              <a:ln w="9525">
                <a:solidFill>
                  <a:srgbClr val="A50021"/>
                </a:solidFill>
                <a:miter lim="800000"/>
                <a:headEnd/>
                <a:tailEnd/>
              </a:ln>
            </p:spPr>
          </p:pic>
          <p:sp>
            <p:nvSpPr>
              <p:cNvPr id="233476" name="AutoShape 4"/>
              <p:cNvSpPr>
                <a:spLocks noChangeArrowheads="1"/>
              </p:cNvSpPr>
              <p:nvPr/>
            </p:nvSpPr>
            <p:spPr bwMode="auto">
              <a:xfrm>
                <a:off x="192" y="1745"/>
                <a:ext cx="1847" cy="1087"/>
              </a:xfrm>
              <a:prstGeom prst="cloudCallout">
                <a:avLst>
                  <a:gd name="adj1" fmla="val 19120"/>
                  <a:gd name="adj2" fmla="val 69399"/>
                </a:avLst>
              </a:prstGeom>
              <a:noFill/>
              <a:ln w="12700" cap="sq">
                <a:solidFill>
                  <a:srgbClr val="A50021"/>
                </a:solidFill>
                <a:round/>
                <a:headEnd type="none" w="sm" len="sm"/>
                <a:tailEnd type="none" w="sm" len="sm"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r>
                  <a:rPr lang="en-US" sz="2800" i="1" u="none" dirty="0">
                    <a:solidFill>
                      <a:srgbClr val="000066"/>
                    </a:solidFill>
                  </a:rPr>
                  <a:t>Where we were ?</a:t>
                </a:r>
              </a:p>
            </p:txBody>
          </p:sp>
        </p:grpSp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2010" y="1249"/>
              <a:ext cx="1545" cy="1940"/>
              <a:chOff x="1920" y="1094"/>
              <a:chExt cx="1726" cy="2938"/>
            </a:xfrm>
          </p:grpSpPr>
          <p:pic>
            <p:nvPicPr>
              <p:cNvPr id="15378" name="Picture 6" descr="C:\Program Files\Common Files\Microsoft Shared\Clipart\cagcat50\bd04912_.wm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352" y="2496"/>
                <a:ext cx="1248" cy="1536"/>
              </a:xfrm>
              <a:prstGeom prst="rect">
                <a:avLst/>
              </a:prstGeom>
              <a:noFill/>
              <a:ln w="9525">
                <a:solidFill>
                  <a:srgbClr val="A50021"/>
                </a:solidFill>
                <a:miter lim="800000"/>
                <a:headEnd/>
                <a:tailEnd/>
              </a:ln>
            </p:spPr>
          </p:pic>
          <p:sp>
            <p:nvSpPr>
              <p:cNvPr id="233479" name="AutoShape 7"/>
              <p:cNvSpPr>
                <a:spLocks noChangeArrowheads="1"/>
              </p:cNvSpPr>
              <p:nvPr/>
            </p:nvSpPr>
            <p:spPr bwMode="auto">
              <a:xfrm>
                <a:off x="1920" y="1094"/>
                <a:ext cx="1726" cy="1108"/>
              </a:xfrm>
              <a:prstGeom prst="cloudCallout">
                <a:avLst>
                  <a:gd name="adj1" fmla="val 17999"/>
                  <a:gd name="adj2" fmla="val 61984"/>
                </a:avLst>
              </a:prstGeom>
              <a:noFill/>
              <a:ln w="12700" cap="sq">
                <a:solidFill>
                  <a:srgbClr val="A50021"/>
                </a:solidFill>
                <a:round/>
                <a:headEnd type="none" w="sm" len="sm"/>
                <a:tailEnd type="none" w="sm" len="sm"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r>
                  <a:rPr lang="en-US" sz="2800" i="1" u="none" dirty="0">
                    <a:solidFill>
                      <a:srgbClr val="000066"/>
                    </a:solidFill>
                  </a:rPr>
                  <a:t>Where we are ?</a:t>
                </a:r>
              </a:p>
            </p:txBody>
          </p:sp>
        </p:grpSp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3738" y="844"/>
              <a:ext cx="1887" cy="1584"/>
              <a:chOff x="3840" y="673"/>
              <a:chExt cx="2108" cy="2399"/>
            </a:xfrm>
          </p:grpSpPr>
          <p:pic>
            <p:nvPicPr>
              <p:cNvPr id="15376" name="Picture 9" descr="C:\Program Files\Common Files\Microsoft Shared\Clipart\cagcat50\pe07677_.wm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224" y="1990"/>
                <a:ext cx="1079" cy="1082"/>
              </a:xfrm>
              <a:prstGeom prst="rect">
                <a:avLst/>
              </a:prstGeom>
              <a:noFill/>
              <a:ln w="9525">
                <a:solidFill>
                  <a:srgbClr val="A50021"/>
                </a:solidFill>
                <a:miter lim="800000"/>
                <a:headEnd/>
                <a:tailEnd/>
              </a:ln>
            </p:spPr>
          </p:pic>
          <p:sp>
            <p:nvSpPr>
              <p:cNvPr id="233482" name="AutoShape 10"/>
              <p:cNvSpPr>
                <a:spLocks noChangeArrowheads="1"/>
              </p:cNvSpPr>
              <p:nvPr/>
            </p:nvSpPr>
            <p:spPr bwMode="auto">
              <a:xfrm>
                <a:off x="3840" y="673"/>
                <a:ext cx="2108" cy="1090"/>
              </a:xfrm>
              <a:prstGeom prst="cloudCallout">
                <a:avLst>
                  <a:gd name="adj1" fmla="val -13427"/>
                  <a:gd name="adj2" fmla="val 58332"/>
                </a:avLst>
              </a:prstGeom>
              <a:noFill/>
              <a:ln w="12700" cap="sq">
                <a:solidFill>
                  <a:srgbClr val="A50021"/>
                </a:solidFill>
                <a:round/>
                <a:headEnd type="none" w="sm" len="sm"/>
                <a:tailEnd type="none" w="sm" len="sm"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r>
                  <a:rPr lang="en-US" sz="2800" i="1" u="none" dirty="0">
                    <a:solidFill>
                      <a:srgbClr val="000066"/>
                    </a:solidFill>
                  </a:rPr>
                  <a:t>Where we are going ?</a:t>
                </a:r>
              </a:p>
            </p:txBody>
          </p:sp>
        </p:grpSp>
        <p:sp>
          <p:nvSpPr>
            <p:cNvPr id="15368" name="Line 11"/>
            <p:cNvSpPr>
              <a:spLocks noChangeShapeType="1"/>
            </p:cNvSpPr>
            <p:nvPr/>
          </p:nvSpPr>
          <p:spPr bwMode="auto">
            <a:xfrm>
              <a:off x="378" y="1739"/>
              <a:ext cx="1203" cy="29"/>
            </a:xfrm>
            <a:prstGeom prst="line">
              <a:avLst/>
            </a:prstGeom>
            <a:noFill/>
            <a:ln w="9525" algn="ctr">
              <a:solidFill>
                <a:srgbClr val="A5002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5369" name="Line 12"/>
            <p:cNvSpPr>
              <a:spLocks noChangeShapeType="1"/>
            </p:cNvSpPr>
            <p:nvPr/>
          </p:nvSpPr>
          <p:spPr bwMode="auto">
            <a:xfrm flipV="1">
              <a:off x="1722" y="1019"/>
              <a:ext cx="1" cy="476"/>
            </a:xfrm>
            <a:prstGeom prst="line">
              <a:avLst/>
            </a:prstGeom>
            <a:noFill/>
            <a:ln w="9525" algn="ctr">
              <a:solidFill>
                <a:srgbClr val="A5002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5370" name="Line 13"/>
            <p:cNvSpPr>
              <a:spLocks noChangeShapeType="1"/>
            </p:cNvSpPr>
            <p:nvPr/>
          </p:nvSpPr>
          <p:spPr bwMode="auto">
            <a:xfrm>
              <a:off x="1722" y="1019"/>
              <a:ext cx="1633" cy="29"/>
            </a:xfrm>
            <a:prstGeom prst="line">
              <a:avLst/>
            </a:prstGeom>
            <a:noFill/>
            <a:ln w="9525" algn="ctr">
              <a:solidFill>
                <a:srgbClr val="A5002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5371" name="Line 14"/>
            <p:cNvSpPr>
              <a:spLocks noChangeShapeType="1"/>
            </p:cNvSpPr>
            <p:nvPr/>
          </p:nvSpPr>
          <p:spPr bwMode="auto">
            <a:xfrm flipV="1">
              <a:off x="3546" y="683"/>
              <a:ext cx="1" cy="222"/>
            </a:xfrm>
            <a:prstGeom prst="line">
              <a:avLst/>
            </a:prstGeom>
            <a:noFill/>
            <a:ln w="9525" algn="ctr">
              <a:solidFill>
                <a:srgbClr val="A5002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5372" name="Line 15"/>
            <p:cNvSpPr>
              <a:spLocks noChangeShapeType="1"/>
            </p:cNvSpPr>
            <p:nvPr/>
          </p:nvSpPr>
          <p:spPr bwMode="auto">
            <a:xfrm>
              <a:off x="3546" y="683"/>
              <a:ext cx="1805" cy="29"/>
            </a:xfrm>
            <a:prstGeom prst="line">
              <a:avLst/>
            </a:prstGeom>
            <a:noFill/>
            <a:ln w="9525" algn="ctr">
              <a:solidFill>
                <a:srgbClr val="A5002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5373" name="Text Box 16"/>
            <p:cNvSpPr txBox="1">
              <a:spLocks noChangeArrowheads="1"/>
            </p:cNvSpPr>
            <p:nvPr/>
          </p:nvSpPr>
          <p:spPr bwMode="auto">
            <a:xfrm>
              <a:off x="512" y="1448"/>
              <a:ext cx="825" cy="36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r>
                <a:rPr lang="en-US" sz="3200" u="none">
                  <a:solidFill>
                    <a:srgbClr val="000066"/>
                  </a:solidFill>
                </a:rPr>
                <a:t>Past </a:t>
              </a:r>
            </a:p>
          </p:txBody>
        </p:sp>
        <p:sp>
          <p:nvSpPr>
            <p:cNvPr id="15374" name="Text Box 17"/>
            <p:cNvSpPr txBox="1">
              <a:spLocks noChangeArrowheads="1"/>
            </p:cNvSpPr>
            <p:nvPr/>
          </p:nvSpPr>
          <p:spPr bwMode="auto">
            <a:xfrm>
              <a:off x="1962" y="750"/>
              <a:ext cx="1074" cy="36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r>
                <a:rPr lang="en-US" sz="3200" u="none">
                  <a:solidFill>
                    <a:srgbClr val="000066"/>
                  </a:solidFill>
                </a:rPr>
                <a:t>Present </a:t>
              </a:r>
            </a:p>
          </p:txBody>
        </p:sp>
        <p:sp>
          <p:nvSpPr>
            <p:cNvPr id="15375" name="Text Box 18"/>
            <p:cNvSpPr txBox="1">
              <a:spLocks noChangeArrowheads="1"/>
            </p:cNvSpPr>
            <p:nvPr/>
          </p:nvSpPr>
          <p:spPr bwMode="auto">
            <a:xfrm>
              <a:off x="3776" y="404"/>
              <a:ext cx="1129" cy="36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r>
                <a:rPr lang="en-US" sz="3200" u="none">
                  <a:solidFill>
                    <a:srgbClr val="000066"/>
                  </a:solidFill>
                </a:rPr>
                <a:t>Future </a:t>
              </a:r>
            </a:p>
          </p:txBody>
        </p:sp>
      </p:grp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773339" y="5546746"/>
            <a:ext cx="637027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1" eaLnBrk="0" hangingPunct="0">
              <a:defRPr/>
            </a:pPr>
            <a:r>
              <a:rPr lang="ar-SA" sz="2800" u="none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oma" charset="-78"/>
                <a:cs typeface="B Nazanin" pitchFamily="2" charset="-78"/>
              </a:rPr>
              <a:t>آن</a:t>
            </a:r>
            <a:r>
              <a:rPr lang="en-US" sz="2800" u="none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oma" charset="-78"/>
                <a:cs typeface="B Nazanin" pitchFamily="2" charset="-78"/>
              </a:rPr>
              <a:t> </a:t>
            </a:r>
            <a:r>
              <a:rPr lang="ar-SA" sz="2800" u="none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oma" charset="-78"/>
                <a:cs typeface="B Nazanin" pitchFamily="2" charset="-78"/>
              </a:rPr>
              <a:t>كس كه نمي داند به كجا مي رود</a:t>
            </a:r>
            <a:r>
              <a:rPr lang="fa-IR" sz="2800" u="none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oma" charset="-78"/>
                <a:cs typeface="B Nazanin" pitchFamily="2" charset="-78"/>
              </a:rPr>
              <a:t> </a:t>
            </a:r>
            <a:r>
              <a:rPr lang="ar-SA" sz="2800" u="none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oma" charset="-78"/>
                <a:cs typeface="B Nazanin" pitchFamily="2" charset="-78"/>
              </a:rPr>
              <a:t>در آنصورت </a:t>
            </a:r>
            <a:br>
              <a:rPr lang="ar-SA" sz="2800" u="none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oma" charset="-78"/>
                <a:cs typeface="B Nazanin" pitchFamily="2" charset="-78"/>
              </a:rPr>
            </a:br>
            <a:r>
              <a:rPr lang="ar-SA" sz="2800" u="none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oma" charset="-78"/>
                <a:cs typeface="B Nazanin" pitchFamily="2" charset="-78"/>
              </a:rPr>
              <a:t>از</a:t>
            </a:r>
            <a:r>
              <a:rPr lang="fa-IR" sz="2800" u="none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oma" charset="-78"/>
                <a:cs typeface="B Nazanin" pitchFamily="2" charset="-78"/>
              </a:rPr>
              <a:t> </a:t>
            </a:r>
            <a:r>
              <a:rPr lang="ar-SA" sz="2800" u="none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oma" charset="-78"/>
                <a:cs typeface="B Nazanin" pitchFamily="2" charset="-78"/>
              </a:rPr>
              <a:t>هر مسيري كه برود به جائي خواهد رسيد !!!!</a:t>
            </a:r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1163613" y="571480"/>
            <a:ext cx="3194073" cy="576263"/>
          </a:xfrm>
          <a:prstGeom prst="rect">
            <a:avLst/>
          </a:prstGeom>
          <a:noFill/>
          <a:ln w="57150" cmpd="thickThin">
            <a:solidFill>
              <a:srgbClr val="000080"/>
            </a:solidFill>
            <a:miter lim="800000"/>
            <a:headEnd/>
            <a:tailEnd/>
          </a:ln>
        </p:spPr>
        <p:txBody>
          <a:bodyPr anchor="ctr"/>
          <a:lstStyle/>
          <a:p>
            <a:pPr rtl="1" eaLnBrk="0" hangingPunct="0"/>
            <a:r>
              <a:rPr lang="ar-SA" sz="2800" u="none">
                <a:solidFill>
                  <a:srgbClr val="000066"/>
                </a:solidFill>
                <a:latin typeface="Titr Mazar" pitchFamily="10" charset="-78"/>
                <a:ea typeface="Titr Mazar" pitchFamily="10" charset="-78"/>
                <a:cs typeface="2  Titr" pitchFamily="2" charset="-78"/>
              </a:rPr>
              <a:t>چشم انداز</a:t>
            </a:r>
            <a:r>
              <a:rPr lang="en-US" sz="2800" u="none">
                <a:solidFill>
                  <a:srgbClr val="000066"/>
                </a:solidFill>
                <a:latin typeface="Titr Mazar" pitchFamily="10" charset="-78"/>
                <a:ea typeface="Titr Mazar" pitchFamily="10" charset="-78"/>
                <a:cs typeface="2  Titr" pitchFamily="2" charset="-78"/>
              </a:rPr>
              <a:t>(Vision)</a:t>
            </a:r>
            <a:endParaRPr lang="fa-IR" sz="2800" u="none">
              <a:solidFill>
                <a:srgbClr val="000066"/>
              </a:solidFill>
              <a:latin typeface="Titr Mazar" pitchFamily="10" charset="-78"/>
              <a:ea typeface="Titr Mazar" pitchFamily="10" charset="-78"/>
              <a:cs typeface="2  Titr" pitchFamily="2" charset="-78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6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 txBox="1">
            <a:spLocks noChangeArrowheads="1"/>
          </p:cNvSpPr>
          <p:nvPr/>
        </p:nvSpPr>
        <p:spPr>
          <a:xfrm>
            <a:off x="1082705" y="1500174"/>
            <a:ext cx="7704137" cy="4608513"/>
          </a:xfrm>
          <a:prstGeom prst="rect">
            <a:avLst/>
          </a:prstGeom>
        </p:spPr>
        <p:txBody>
          <a:bodyPr/>
          <a:lstStyle/>
          <a:p>
            <a:pPr marL="381000" indent="-381000" algn="just" rtl="1" eaLnBrk="0" hangingPunct="0">
              <a:lnSpc>
                <a:spcPct val="110000"/>
              </a:lnSpc>
              <a:spcBef>
                <a:spcPct val="20000"/>
              </a:spcBef>
              <a:buSzPct val="85000"/>
              <a:buFont typeface="Wingdings" pitchFamily="2" charset="2"/>
              <a:buAutoNum type="arabicPeriod"/>
              <a:defRPr/>
            </a:pPr>
            <a:r>
              <a:rPr lang="fa-IR" sz="2800" u="none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Titr Mazar" pitchFamily="10" charset="-78"/>
                <a:cs typeface="B Lotus" pitchFamily="2" charset="-78"/>
              </a:rPr>
              <a:t>یک تصویر مفهومی و الزام آور از آینده مورد نظر سازمان است</a:t>
            </a:r>
          </a:p>
          <a:p>
            <a:pPr marL="381000" indent="-381000" algn="just" rtl="1" eaLnBrk="0" hangingPunct="0">
              <a:lnSpc>
                <a:spcPct val="110000"/>
              </a:lnSpc>
              <a:spcBef>
                <a:spcPct val="20000"/>
              </a:spcBef>
              <a:buSzPct val="85000"/>
              <a:buFont typeface="Wingdings" pitchFamily="2" charset="2"/>
              <a:buAutoNum type="arabicPeriod"/>
              <a:defRPr/>
            </a:pPr>
            <a:r>
              <a:rPr lang="ar-SA" sz="2800" u="none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Titr Mazar" pitchFamily="10" charset="-78"/>
                <a:cs typeface="B Lotus" pitchFamily="2" charset="-78"/>
              </a:rPr>
              <a:t>هدف‌هاي كلان سازمان را در</a:t>
            </a:r>
            <a:r>
              <a:rPr lang="en-US" sz="2800" u="none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Titr Mazar" pitchFamily="10" charset="-78"/>
                <a:cs typeface="B Lotus" pitchFamily="2" charset="-78"/>
              </a:rPr>
              <a:t> </a:t>
            </a:r>
            <a:r>
              <a:rPr lang="ar-SA" sz="2800" u="none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Titr Mazar" pitchFamily="10" charset="-78"/>
                <a:cs typeface="B Lotus" pitchFamily="2" charset="-78"/>
              </a:rPr>
              <a:t>آينده</a:t>
            </a:r>
            <a:r>
              <a:rPr lang="en-US" sz="2800" u="none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Titr Mazar" pitchFamily="10" charset="-78"/>
                <a:cs typeface="B Lotus" pitchFamily="2" charset="-78"/>
              </a:rPr>
              <a:t>  </a:t>
            </a:r>
            <a:r>
              <a:rPr lang="ar-SA" sz="2800" u="none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Titr Mazar" pitchFamily="10" charset="-78"/>
                <a:cs typeface="B Lotus" pitchFamily="2" charset="-78"/>
              </a:rPr>
              <a:t>مشخص مي سازد</a:t>
            </a:r>
            <a:endParaRPr lang="en-US" sz="2800" u="none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ea typeface="Titr Mazar" pitchFamily="10" charset="-78"/>
              <a:cs typeface="B Lotus" pitchFamily="2" charset="-78"/>
            </a:endParaRPr>
          </a:p>
          <a:p>
            <a:pPr marL="381000" indent="-381000" algn="r" rtl="1" eaLnBrk="0" hangingPunct="0">
              <a:spcBef>
                <a:spcPct val="20000"/>
              </a:spcBef>
              <a:buSzPct val="85000"/>
              <a:buFontTx/>
              <a:buAutoNum type="arabicPeriod"/>
              <a:defRPr/>
            </a:pPr>
            <a:r>
              <a:rPr lang="fa-IR" sz="2800" u="none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Titr Mazar" pitchFamily="10" charset="-78"/>
                <a:cs typeface="B Lotus" pitchFamily="2" charset="-78"/>
              </a:rPr>
              <a:t>کوتاه و به یاد ماندنی است</a:t>
            </a:r>
          </a:p>
          <a:p>
            <a:pPr marL="381000" indent="-381000" algn="r" rtl="1" eaLnBrk="0" hangingPunct="0">
              <a:spcBef>
                <a:spcPct val="20000"/>
              </a:spcBef>
              <a:buSzPct val="85000"/>
              <a:buFontTx/>
              <a:buAutoNum type="arabicPeriod"/>
              <a:defRPr/>
            </a:pPr>
            <a:r>
              <a:rPr lang="fa-IR" sz="2800" u="none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Titr Mazar" pitchFamily="10" charset="-78"/>
                <a:cs typeface="B Lotus" pitchFamily="2" charset="-78"/>
              </a:rPr>
              <a:t> برای </a:t>
            </a:r>
            <a:r>
              <a:rPr lang="fa-IR" sz="2800" u="none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Titr Mazar" pitchFamily="10" charset="-78"/>
                <a:cs typeface="B Lotus" pitchFamily="2" charset="-78"/>
              </a:rPr>
              <a:t>کارکنان، </a:t>
            </a:r>
            <a:r>
              <a:rPr lang="fa-IR" sz="2800" u="none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Titr Mazar" pitchFamily="10" charset="-78"/>
                <a:cs typeface="B Lotus" pitchFamily="2" charset="-78"/>
              </a:rPr>
              <a:t>مشتریان</a:t>
            </a:r>
            <a:r>
              <a:rPr lang="en-US" sz="2800" u="none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Titr Mazar" pitchFamily="10" charset="-78"/>
                <a:cs typeface="B Lotus" pitchFamily="2" charset="-78"/>
              </a:rPr>
              <a:t> </a:t>
            </a:r>
            <a:r>
              <a:rPr lang="fa-IR" sz="2800" u="none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Titr Mazar" pitchFamily="10" charset="-78"/>
                <a:cs typeface="B Lotus" pitchFamily="2" charset="-78"/>
              </a:rPr>
              <a:t>و ذی نفعان جالب است</a:t>
            </a:r>
          </a:p>
          <a:p>
            <a:pPr marL="381000" indent="-381000" algn="r" rtl="1" eaLnBrk="0" hangingPunct="0">
              <a:spcBef>
                <a:spcPct val="20000"/>
              </a:spcBef>
              <a:buSzPct val="85000"/>
              <a:buFontTx/>
              <a:buAutoNum type="arabicPeriod"/>
              <a:defRPr/>
            </a:pPr>
            <a:r>
              <a:rPr lang="fa-IR" sz="2800" u="none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Titr Mazar" pitchFamily="10" charset="-78"/>
                <a:cs typeface="B Lotus" pitchFamily="2" charset="-78"/>
              </a:rPr>
              <a:t>الهام بخش و چالش آفرین است</a:t>
            </a:r>
          </a:p>
          <a:p>
            <a:pPr marL="381000" indent="-381000" algn="r" rtl="1" eaLnBrk="0" hangingPunct="0">
              <a:spcBef>
                <a:spcPct val="20000"/>
              </a:spcBef>
              <a:buSzPct val="85000"/>
              <a:buFontTx/>
              <a:buAutoNum type="arabicPeriod"/>
              <a:defRPr/>
            </a:pPr>
            <a:r>
              <a:rPr lang="fa-IR" sz="2800" u="none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Titr Mazar" pitchFamily="10" charset="-78"/>
                <a:cs typeface="B Lotus" pitchFamily="2" charset="-78"/>
              </a:rPr>
              <a:t>بیانگر ایده آل ها و ارزش ها است</a:t>
            </a:r>
          </a:p>
          <a:p>
            <a:pPr marL="381000" indent="-381000" algn="r" rtl="1" eaLnBrk="0" hangingPunct="0">
              <a:spcBef>
                <a:spcPct val="20000"/>
              </a:spcBef>
              <a:buSzPct val="85000"/>
              <a:buFontTx/>
              <a:buAutoNum type="arabicPeriod"/>
              <a:defRPr/>
            </a:pPr>
            <a:r>
              <a:rPr lang="fa-IR" sz="2800" u="none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Titr Mazar" pitchFamily="10" charset="-78"/>
                <a:cs typeface="B Lotus" pitchFamily="2" charset="-78"/>
              </a:rPr>
              <a:t>بیان کننده سطوح خدمات آینده است</a:t>
            </a:r>
          </a:p>
          <a:p>
            <a:pPr marL="381000" indent="-381000" algn="r" rtl="1" eaLnBrk="0" hangingPunct="0">
              <a:spcBef>
                <a:spcPct val="20000"/>
              </a:spcBef>
              <a:buSzPct val="85000"/>
              <a:buFontTx/>
              <a:buAutoNum type="arabicPeriod"/>
              <a:defRPr/>
            </a:pPr>
            <a:r>
              <a:rPr lang="fa-IR" sz="2800" u="none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Titr Mazar" pitchFamily="10" charset="-78"/>
                <a:cs typeface="B Lotus" pitchFamily="2" charset="-78"/>
              </a:rPr>
              <a:t>واقع گرایانه و دست یافتنی است</a:t>
            </a:r>
            <a:endParaRPr lang="en-US" sz="2800" u="none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ea typeface="Titr Mazar" pitchFamily="10" charset="-78"/>
              <a:cs typeface="B Lotus" pitchFamily="2" charset="-78"/>
            </a:endParaRPr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1357317" y="357166"/>
            <a:ext cx="7358087" cy="914400"/>
          </a:xfrm>
          <a:prstGeom prst="rect">
            <a:avLst/>
          </a:prstGeom>
          <a:noFill/>
          <a:ln w="57150" cmpd="thickThin">
            <a:solidFill>
              <a:srgbClr val="000080"/>
            </a:solidFill>
            <a:miter lim="800000"/>
            <a:headEnd/>
            <a:tailEnd/>
          </a:ln>
        </p:spPr>
        <p:txBody>
          <a:bodyPr anchor="ctr"/>
          <a:lstStyle/>
          <a:p>
            <a:pPr algn="r" rtl="1" eaLnBrk="0" hangingPunct="0"/>
            <a:r>
              <a:rPr lang="ar-SA" sz="2800" u="none">
                <a:solidFill>
                  <a:srgbClr val="000066"/>
                </a:solidFill>
                <a:latin typeface="Titr Mazar" pitchFamily="10" charset="-78"/>
                <a:ea typeface="Titr Mazar" pitchFamily="10" charset="-78"/>
                <a:cs typeface="2  Titr" pitchFamily="2" charset="-78"/>
              </a:rPr>
              <a:t>چشم انداز</a:t>
            </a:r>
            <a:r>
              <a:rPr lang="fa-IR" sz="2800" u="none">
                <a:solidFill>
                  <a:srgbClr val="000066"/>
                </a:solidFill>
                <a:latin typeface="Titr Mazar" pitchFamily="10" charset="-78"/>
                <a:ea typeface="Titr Mazar" pitchFamily="10" charset="-78"/>
                <a:cs typeface="2  Titr" pitchFamily="2" charset="-78"/>
              </a:rPr>
              <a:t>/ دورنما</a:t>
            </a:r>
          </a:p>
        </p:txBody>
      </p:sp>
      <p:sp>
        <p:nvSpPr>
          <p:cNvPr id="458753" name="Rectangle 1"/>
          <p:cNvSpPr>
            <a:spLocks noChangeArrowheads="1"/>
          </p:cNvSpPr>
          <p:nvPr/>
        </p:nvSpPr>
        <p:spPr bwMode="auto">
          <a:xfrm>
            <a:off x="1571604" y="5929330"/>
            <a:ext cx="6929486" cy="52322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fa-IR" sz="2800" i="0" u="none" strike="noStrike" cap="none" normalizeH="0" baseline="0" dirty="0" smtClean="0">
                <a:ln>
                  <a:noFill/>
                </a:ln>
                <a:solidFill>
                  <a:srgbClr val="360036"/>
                </a:solidFill>
                <a:effectLst/>
                <a:latin typeface="Arial" pitchFamily="34" charset="0"/>
                <a:ea typeface="Times New Roman" pitchFamily="18" charset="0"/>
                <a:cs typeface="B Nazanin" pitchFamily="2" charset="-78"/>
              </a:rPr>
              <a:t>در یک کلام:    بیان </a:t>
            </a:r>
            <a:r>
              <a:rPr kumimoji="0" lang="ar-SA" sz="2800" i="0" u="none" strike="noStrike" cap="none" normalizeH="0" baseline="0" dirty="0" smtClean="0">
                <a:ln>
                  <a:noFill/>
                </a:ln>
                <a:solidFill>
                  <a:srgbClr val="360036"/>
                </a:solidFill>
                <a:effectLst/>
                <a:latin typeface="Arial" pitchFamily="34" charset="0"/>
                <a:ea typeface="Times New Roman" pitchFamily="18" charset="0"/>
                <a:cs typeface="B Nazanin" pitchFamily="2" charset="-78"/>
              </a:rPr>
              <a:t>مقصود</a:t>
            </a:r>
            <a:r>
              <a:rPr kumimoji="0" lang="fa-IR" sz="2800" i="0" u="none" strike="noStrike" cap="none" normalizeH="0" baseline="0" dirty="0" smtClean="0">
                <a:ln>
                  <a:noFill/>
                </a:ln>
                <a:solidFill>
                  <a:srgbClr val="360036"/>
                </a:solidFill>
                <a:effectLst/>
                <a:latin typeface="Arial" pitchFamily="34" charset="0"/>
                <a:ea typeface="Times New Roman" pitchFamily="18" charset="0"/>
                <a:cs typeface="B Nazanin" pitchFamily="2" charset="-78"/>
              </a:rPr>
              <a:t>، </a:t>
            </a:r>
            <a:r>
              <a:rPr kumimoji="0" lang="ar-SA" sz="2800" i="0" u="none" strike="noStrike" cap="none" normalizeH="0" baseline="0" dirty="0" smtClean="0">
                <a:ln>
                  <a:noFill/>
                </a:ln>
                <a:solidFill>
                  <a:srgbClr val="360036"/>
                </a:solidFill>
                <a:effectLst/>
                <a:latin typeface="Arial" pitchFamily="34" charset="0"/>
                <a:ea typeface="Times New Roman" pitchFamily="18" charset="0"/>
                <a:cs typeface="B Nazanin" pitchFamily="2" charset="-78"/>
              </a:rPr>
              <a:t>توجيه</a:t>
            </a:r>
            <a:r>
              <a:rPr kumimoji="0" lang="fa-IR" sz="2800" u="none" dirty="0" smtClean="0">
                <a:solidFill>
                  <a:srgbClr val="360036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 و</a:t>
            </a:r>
            <a:r>
              <a:rPr kumimoji="0" lang="fa-IR" sz="2800" i="0" u="none" strike="noStrike" cap="none" normalizeH="0" baseline="0" dirty="0" smtClean="0">
                <a:ln>
                  <a:noFill/>
                </a:ln>
                <a:solidFill>
                  <a:srgbClr val="360036"/>
                </a:solidFill>
                <a:effectLst/>
                <a:latin typeface="Arial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800" i="0" u="none" strike="noStrike" cap="none" normalizeH="0" baseline="0" dirty="0" smtClean="0">
                <a:ln>
                  <a:noFill/>
                </a:ln>
                <a:solidFill>
                  <a:srgbClr val="360036"/>
                </a:solidFill>
                <a:effectLst/>
                <a:latin typeface="Arial" pitchFamily="34" charset="0"/>
                <a:ea typeface="Times New Roman" pitchFamily="18" charset="0"/>
                <a:cs typeface="B Nazanin" pitchFamily="2" charset="-78"/>
              </a:rPr>
              <a:t>فايده</a:t>
            </a:r>
            <a:r>
              <a:rPr kumimoji="0" lang="fa-IR" sz="2800" u="none" dirty="0" smtClean="0">
                <a:solidFill>
                  <a:srgbClr val="360036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 سازمان</a:t>
            </a:r>
            <a:endParaRPr kumimoji="0" lang="fa-IR" sz="2800" i="0" u="none" strike="noStrike" cap="none" normalizeH="0" baseline="0" dirty="0" smtClean="0">
              <a:ln>
                <a:noFill/>
              </a:ln>
              <a:solidFill>
                <a:srgbClr val="36003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9" dur="500"/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58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 autoUpdateAnimBg="0"/>
      <p:bldP spid="26" grpId="0" animBg="1" autoUpdateAnimBg="0"/>
      <p:bldP spid="45875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 txBox="1">
            <a:spLocks noChangeArrowheads="1"/>
          </p:cNvSpPr>
          <p:nvPr/>
        </p:nvSpPr>
        <p:spPr>
          <a:xfrm>
            <a:off x="869950" y="2071688"/>
            <a:ext cx="7488238" cy="4357687"/>
          </a:xfrm>
          <a:prstGeom prst="rect">
            <a:avLst/>
          </a:prstGeom>
        </p:spPr>
        <p:txBody>
          <a:bodyPr/>
          <a:lstStyle/>
          <a:p>
            <a:pPr marL="342900" indent="-342900" algn="just" rtl="1" eaLnBrk="0" hangingPunct="0">
              <a:lnSpc>
                <a:spcPct val="110000"/>
              </a:lnSpc>
              <a:spcBef>
                <a:spcPct val="20000"/>
              </a:spcBef>
              <a:buSzPct val="85000"/>
              <a:buFont typeface="Wingdings" pitchFamily="2" charset="2"/>
              <a:buChar char="×"/>
              <a:defRPr/>
            </a:pPr>
            <a:r>
              <a:rPr lang="fa-IR" sz="3200" u="none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چشم انداز</a:t>
            </a:r>
          </a:p>
          <a:p>
            <a:pPr marL="342900" indent="-342900" algn="just" rtl="1" eaLnBrk="0" hangingPunct="0">
              <a:lnSpc>
                <a:spcPct val="110000"/>
              </a:lnSpc>
              <a:spcBef>
                <a:spcPct val="20000"/>
              </a:spcBef>
              <a:buSzPct val="85000"/>
              <a:buFont typeface="Wingdings" pitchFamily="2" charset="2"/>
              <a:buChar char="×"/>
              <a:defRPr/>
            </a:pPr>
            <a:r>
              <a:rPr lang="fa-IR" sz="4400" u="none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رسالت</a:t>
            </a:r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1285852" y="942975"/>
            <a:ext cx="7286648" cy="914400"/>
          </a:xfrm>
          <a:prstGeom prst="rect">
            <a:avLst/>
          </a:prstGeom>
          <a:noFill/>
          <a:ln w="57150" cmpd="thickThin">
            <a:solidFill>
              <a:srgbClr val="000080"/>
            </a:solidFill>
            <a:miter lim="800000"/>
            <a:headEnd/>
            <a:tailEnd/>
          </a:ln>
        </p:spPr>
        <p:txBody>
          <a:bodyPr anchor="ctr"/>
          <a:lstStyle/>
          <a:p>
            <a:pPr algn="r" rtl="1" eaLnBrk="0" hangingPunct="0"/>
            <a:r>
              <a:rPr lang="fa-IR" sz="2800" u="none" dirty="0" smtClean="0">
                <a:solidFill>
                  <a:srgbClr val="000066"/>
                </a:solidFill>
                <a:latin typeface="Titr Mazar" pitchFamily="10" charset="-78"/>
                <a:ea typeface="Titr Mazar" pitchFamily="10" charset="-78"/>
                <a:cs typeface="2  Titr" pitchFamily="2" charset="-78"/>
              </a:rPr>
              <a:t>معرفی سازمان</a:t>
            </a:r>
            <a:endParaRPr lang="fa-IR" sz="2800" u="none" dirty="0">
              <a:solidFill>
                <a:srgbClr val="000066"/>
              </a:solidFill>
              <a:latin typeface="Titr Mazar" pitchFamily="10" charset="-78"/>
              <a:ea typeface="Titr Mazar" pitchFamily="10" charset="-78"/>
              <a:cs typeface="2  Titr" pitchFamily="2" charset="-78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65338" y="642938"/>
            <a:ext cx="7078662" cy="885825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en-US" sz="3200" dirty="0" smtClean="0">
                <a:solidFill>
                  <a:srgbClr val="A90B25"/>
                </a:solidFill>
                <a:latin typeface="Arial" pitchFamily="34" charset="0"/>
                <a:cs typeface="B Titr" pitchFamily="2" charset="-78"/>
              </a:rPr>
              <a:t>Mission</a:t>
            </a:r>
            <a:r>
              <a:rPr lang="fa-IR" sz="3200" dirty="0" smtClean="0">
                <a:solidFill>
                  <a:srgbClr val="A90B25"/>
                </a:solidFill>
                <a:latin typeface="Arial" pitchFamily="34" charset="0"/>
                <a:cs typeface="B Titr" pitchFamily="2" charset="-78"/>
              </a:rPr>
              <a:t>(</a:t>
            </a:r>
            <a:r>
              <a:rPr lang="ar-SA" sz="3200" dirty="0" smtClean="0">
                <a:solidFill>
                  <a:srgbClr val="A90B25"/>
                </a:solidFill>
                <a:latin typeface="Arial" pitchFamily="34" charset="0"/>
                <a:cs typeface="B Titr" pitchFamily="2" charset="-78"/>
              </a:rPr>
              <a:t>رسالت ) چيست؟</a:t>
            </a:r>
            <a:r>
              <a:rPr lang="en-US" sz="3200" dirty="0" smtClean="0">
                <a:solidFill>
                  <a:srgbClr val="A90B25"/>
                </a:solidFill>
                <a:latin typeface="Arial" pitchFamily="34" charset="0"/>
                <a:cs typeface="B Titr" pitchFamily="2" charset="-78"/>
              </a:rPr>
              <a:t> </a:t>
            </a:r>
            <a:endParaRPr lang="en-US" sz="3200" b="1" dirty="0" smtClean="0">
              <a:solidFill>
                <a:srgbClr val="A90B25"/>
              </a:solidFill>
              <a:latin typeface="Arial" pitchFamily="34" charset="0"/>
              <a:cs typeface="B Titr" pitchFamily="2" charset="-78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85875" y="1857375"/>
            <a:ext cx="7858125" cy="4114800"/>
          </a:xfrm>
        </p:spPr>
        <p:txBody>
          <a:bodyPr/>
          <a:lstStyle/>
          <a:p>
            <a:pPr algn="just" rtl="1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B Nazanin" pitchFamily="2" charset="-78"/>
              </a:rPr>
              <a:t>   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B Nazanin" pitchFamily="2" charset="-78"/>
              </a:rPr>
              <a:t>فلسفه وجودي سازمان </a:t>
            </a:r>
            <a:r>
              <a:rPr lang="ar-SA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B Nazanin" pitchFamily="2" charset="-78"/>
              </a:rPr>
              <a:t>(چرائي)</a:t>
            </a:r>
            <a:r>
              <a:rPr lang="ar-S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B Nazanin" pitchFamily="2" charset="-78"/>
              </a:rPr>
              <a:t>  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B Nazanin" pitchFamily="2" charset="-78"/>
              </a:rPr>
              <a:t>را رسالت سازمان مي نامند هر سازمان در پاسخ به يك سري </a:t>
            </a:r>
            <a:r>
              <a:rPr lang="ar-SA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B Nazanin" pitchFamily="2" charset="-78"/>
              </a:rPr>
              <a:t>نياز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B Nazanin" pitchFamily="2" charset="-78"/>
              </a:rPr>
              <a:t> ايجاد مي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B Nazanin" pitchFamily="2" charset="-78"/>
              </a:rPr>
              <a:t> 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B Nazanin" pitchFamily="2" charset="-78"/>
              </a:rPr>
              <a:t>شود و هدف آن رفع آن نياز مي باشد بنابراين قبل از هر اقدام بايد مشخص شود كه چه نيازهائي منجر به تشكيل سازمان گرديده است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B Nazanin" pitchFamily="2" charset="-78"/>
              </a:rPr>
              <a:t>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68500" y="428625"/>
            <a:ext cx="7175500" cy="571500"/>
          </a:xfrm>
        </p:spPr>
        <p:txBody>
          <a:bodyPr/>
          <a:lstStyle/>
          <a:p>
            <a:pPr algn="r">
              <a:defRPr/>
            </a:pPr>
            <a:r>
              <a:rPr lang="ar-SA" sz="2800" b="1" dirty="0" smtClean="0">
                <a:solidFill>
                  <a:srgbClr val="A90B25"/>
                </a:solidFill>
                <a:latin typeface="Arial" pitchFamily="34" charset="0"/>
                <a:cs typeface="B Titr" pitchFamily="2" charset="-78"/>
              </a:rPr>
              <a:t> بيانيه رسالت </a:t>
            </a:r>
            <a:r>
              <a:rPr lang="fa-IR" sz="2800" b="1" dirty="0" smtClean="0">
                <a:solidFill>
                  <a:srgbClr val="A90B25"/>
                </a:solidFill>
                <a:latin typeface="Arial" pitchFamily="34" charset="0"/>
                <a:cs typeface="B Titr" pitchFamily="2" charset="-78"/>
              </a:rPr>
              <a:t>(ماموریت) </a:t>
            </a:r>
            <a:r>
              <a:rPr lang="ar-SA" sz="2800" b="1" dirty="0" smtClean="0">
                <a:solidFill>
                  <a:srgbClr val="A90B25"/>
                </a:solidFill>
                <a:latin typeface="Arial" pitchFamily="34" charset="0"/>
                <a:cs typeface="B Titr" pitchFamily="2" charset="-78"/>
              </a:rPr>
              <a:t>سازماني چيست؟</a:t>
            </a:r>
            <a:endParaRPr lang="en-US" sz="2800" b="1" dirty="0" smtClean="0">
              <a:solidFill>
                <a:srgbClr val="A90B25"/>
              </a:solidFill>
              <a:latin typeface="Arial" pitchFamily="34" charset="0"/>
              <a:cs typeface="B Titr" pitchFamily="2" charset="-78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1214438"/>
            <a:ext cx="8001000" cy="5643562"/>
          </a:xfrm>
        </p:spPr>
        <p:txBody>
          <a:bodyPr>
            <a:normAutofit/>
          </a:bodyPr>
          <a:lstStyle/>
          <a:p>
            <a:pPr marL="609600" indent="-609600" algn="just" rtl="1" eaLnBrk="1" hangingPunct="1">
              <a:lnSpc>
                <a:spcPts val="3000"/>
              </a:lnSpc>
              <a:buNone/>
              <a:defRPr/>
            </a:pPr>
            <a:r>
              <a:rPr lang="ar-SA" sz="2400" b="1" dirty="0" smtClean="0">
                <a:solidFill>
                  <a:srgbClr val="360036"/>
                </a:solidFill>
                <a:latin typeface="Arial" pitchFamily="34" charset="0"/>
                <a:cs typeface="B Nazanin" pitchFamily="2" charset="-78"/>
              </a:rPr>
              <a:t>بيانيه</a:t>
            </a:r>
            <a:r>
              <a:rPr lang="en-US" sz="2400" b="1" dirty="0" smtClean="0">
                <a:solidFill>
                  <a:srgbClr val="360036"/>
                </a:solidFill>
                <a:latin typeface="Arial" pitchFamily="34" charset="0"/>
                <a:cs typeface="B Nazanin" pitchFamily="2" charset="-78"/>
              </a:rPr>
              <a:t> </a:t>
            </a:r>
            <a:r>
              <a:rPr lang="ar-SA" sz="2400" b="1" dirty="0" smtClean="0">
                <a:solidFill>
                  <a:srgbClr val="360036"/>
                </a:solidFill>
                <a:latin typeface="Arial" pitchFamily="34" charset="0"/>
                <a:cs typeface="B Nazanin" pitchFamily="2" charset="-78"/>
              </a:rPr>
              <a:t>رسالت</a:t>
            </a:r>
            <a:r>
              <a:rPr lang="fa-IR" sz="2400" b="1" dirty="0" smtClean="0">
                <a:solidFill>
                  <a:srgbClr val="360036"/>
                </a:solidFill>
                <a:latin typeface="Arial" pitchFamily="34" charset="0"/>
                <a:cs typeface="B Nazanin" pitchFamily="2" charset="-78"/>
              </a:rPr>
              <a:t> </a:t>
            </a:r>
            <a:r>
              <a:rPr lang="ar-SA" sz="2400" b="1" dirty="0" smtClean="0">
                <a:solidFill>
                  <a:srgbClr val="360036"/>
                </a:solidFill>
                <a:latin typeface="Arial" pitchFamily="34" charset="0"/>
                <a:cs typeface="B Nazanin" pitchFamily="2" charset="-78"/>
              </a:rPr>
              <a:t>سازمان</a:t>
            </a:r>
            <a:r>
              <a:rPr lang="fa-IR" sz="2400" b="1" dirty="0" smtClean="0">
                <a:solidFill>
                  <a:srgbClr val="360036"/>
                </a:solidFill>
                <a:latin typeface="Arial" pitchFamily="34" charset="0"/>
                <a:cs typeface="B Nazanin" pitchFamily="2" charset="-78"/>
              </a:rPr>
              <a:t>،</a:t>
            </a:r>
            <a:r>
              <a:rPr lang="ar-SA" sz="2400" b="1" dirty="0" smtClean="0">
                <a:solidFill>
                  <a:srgbClr val="360036"/>
                </a:solidFill>
                <a:latin typeface="Arial" pitchFamily="34" charset="0"/>
                <a:cs typeface="B Nazanin" pitchFamily="2" charset="-78"/>
              </a:rPr>
              <a:t> به سوالات زير پاسخ مي دهد:</a:t>
            </a:r>
            <a:endParaRPr lang="fa-IR" sz="2400" b="1" dirty="0" smtClean="0">
              <a:solidFill>
                <a:srgbClr val="360036"/>
              </a:solidFill>
              <a:latin typeface="Arial" pitchFamily="34" charset="0"/>
              <a:cs typeface="B Nazanin" pitchFamily="2" charset="-78"/>
            </a:endParaRPr>
          </a:p>
          <a:p>
            <a:pPr marL="609600" indent="-609600" algn="just" rtl="1">
              <a:lnSpc>
                <a:spcPts val="3000"/>
              </a:lnSpc>
              <a:buFont typeface="+mj-lt"/>
              <a:buAutoNum type="arabicPeriod"/>
              <a:defRPr/>
            </a:pPr>
            <a:r>
              <a:rPr lang="fa-IR" sz="2400" b="1" dirty="0" smtClean="0">
                <a:solidFill>
                  <a:srgbClr val="360036"/>
                </a:solidFill>
                <a:latin typeface="Arial" pitchFamily="34" charset="0"/>
                <a:cs typeface="B Nazanin" pitchFamily="2" charset="-78"/>
              </a:rPr>
              <a:t>ما چه کسانی هستیم؟ و</a:t>
            </a:r>
            <a:r>
              <a:rPr lang="ar-SA" sz="2400" b="1" dirty="0" smtClean="0">
                <a:solidFill>
                  <a:srgbClr val="360036"/>
                </a:solidFill>
                <a:latin typeface="Arial" pitchFamily="34" charset="0"/>
                <a:cs typeface="B Nazanin" pitchFamily="2" charset="-78"/>
              </a:rPr>
              <a:t> رشته فعاليت ما كدام است؟</a:t>
            </a:r>
            <a:endParaRPr lang="en-US" sz="2400" b="1" dirty="0" smtClean="0">
              <a:solidFill>
                <a:srgbClr val="360036"/>
              </a:solidFill>
              <a:latin typeface="Arial" pitchFamily="34" charset="0"/>
              <a:cs typeface="B Nazanin" pitchFamily="2" charset="-78"/>
            </a:endParaRPr>
          </a:p>
          <a:p>
            <a:pPr marL="609600" indent="-609600" algn="just" rtl="1">
              <a:lnSpc>
                <a:spcPts val="3000"/>
              </a:lnSpc>
              <a:buFont typeface="+mj-lt"/>
              <a:buAutoNum type="arabicPeriod"/>
              <a:defRPr/>
            </a:pPr>
            <a:r>
              <a:rPr lang="fa-IR" sz="2400" b="1" dirty="0" smtClean="0">
                <a:solidFill>
                  <a:srgbClr val="360036"/>
                </a:solidFill>
                <a:latin typeface="Arial" pitchFamily="34" charset="0"/>
                <a:cs typeface="B Nazanin" pitchFamily="2" charset="-78"/>
              </a:rPr>
              <a:t>چه کارهایی را انجام</a:t>
            </a:r>
            <a:r>
              <a:rPr lang="en-US" sz="2400" b="1" dirty="0" smtClean="0">
                <a:solidFill>
                  <a:srgbClr val="360036"/>
                </a:solidFill>
                <a:latin typeface="Arial" pitchFamily="34" charset="0"/>
                <a:cs typeface="B Nazanin" pitchFamily="2" charset="-78"/>
              </a:rPr>
              <a:t> </a:t>
            </a:r>
            <a:r>
              <a:rPr lang="fa-IR" sz="2400" b="1" dirty="0" smtClean="0">
                <a:solidFill>
                  <a:srgbClr val="360036"/>
                </a:solidFill>
                <a:latin typeface="Arial" pitchFamily="34" charset="0"/>
                <a:cs typeface="B Nazanin" pitchFamily="2" charset="-78"/>
              </a:rPr>
              <a:t>می دهیم؟</a:t>
            </a:r>
            <a:r>
              <a:rPr lang="ar-SA" sz="2400" b="1" dirty="0" smtClean="0">
                <a:solidFill>
                  <a:srgbClr val="360036"/>
                </a:solidFill>
                <a:latin typeface="Arial" pitchFamily="34" charset="0"/>
                <a:cs typeface="B Nazanin" pitchFamily="2" charset="-78"/>
              </a:rPr>
              <a:t> </a:t>
            </a:r>
            <a:r>
              <a:rPr lang="fa-IR" sz="2400" b="1" dirty="0" smtClean="0">
                <a:solidFill>
                  <a:srgbClr val="360036"/>
                </a:solidFill>
                <a:latin typeface="Arial" pitchFamily="34" charset="0"/>
                <a:cs typeface="B Nazanin" pitchFamily="2" charset="-78"/>
              </a:rPr>
              <a:t>و </a:t>
            </a:r>
            <a:r>
              <a:rPr lang="ar-SA" sz="2400" b="1" dirty="0" smtClean="0">
                <a:solidFill>
                  <a:srgbClr val="360036"/>
                </a:solidFill>
                <a:latin typeface="Arial" pitchFamily="34" charset="0"/>
                <a:cs typeface="B Nazanin" pitchFamily="2" charset="-78"/>
              </a:rPr>
              <a:t>محصولات اصلي و خدمات ما در حال و آينده چيست؟</a:t>
            </a:r>
            <a:endParaRPr lang="en-US" sz="2400" b="1" dirty="0" smtClean="0">
              <a:solidFill>
                <a:srgbClr val="360036"/>
              </a:solidFill>
              <a:latin typeface="Arial" pitchFamily="34" charset="0"/>
              <a:cs typeface="B Nazanin" pitchFamily="2" charset="-78"/>
            </a:endParaRPr>
          </a:p>
          <a:p>
            <a:pPr marL="609600" indent="-609600" algn="just" rtl="1">
              <a:lnSpc>
                <a:spcPts val="3000"/>
              </a:lnSpc>
              <a:buFont typeface="+mj-lt"/>
              <a:buAutoNum type="arabicPeriod"/>
              <a:defRPr/>
            </a:pPr>
            <a:r>
              <a:rPr lang="ar-SA" sz="2400" b="1" dirty="0" smtClean="0">
                <a:solidFill>
                  <a:srgbClr val="360036"/>
                </a:solidFill>
                <a:latin typeface="Arial" pitchFamily="34" charset="0"/>
                <a:cs typeface="B Nazanin" pitchFamily="2" charset="-78"/>
              </a:rPr>
              <a:t>چرا ما وجود داريم؟</a:t>
            </a:r>
            <a:r>
              <a:rPr lang="fa-IR" sz="2400" b="1" dirty="0" smtClean="0">
                <a:solidFill>
                  <a:srgbClr val="360036"/>
                </a:solidFill>
                <a:latin typeface="Arial" pitchFamily="34" charset="0"/>
                <a:cs typeface="B Nazanin" pitchFamily="2" charset="-78"/>
              </a:rPr>
              <a:t> و چرا این کارها را انجام می دهیم؟</a:t>
            </a:r>
          </a:p>
          <a:p>
            <a:pPr marL="609600" indent="-609600" algn="just" rtl="1">
              <a:lnSpc>
                <a:spcPts val="3000"/>
              </a:lnSpc>
              <a:buFont typeface="+mj-lt"/>
              <a:buAutoNum type="arabicPeriod"/>
              <a:defRPr/>
            </a:pPr>
            <a:r>
              <a:rPr lang="ar-SA" sz="2400" b="1" dirty="0" smtClean="0">
                <a:solidFill>
                  <a:srgbClr val="360036"/>
                </a:solidFill>
                <a:latin typeface="Arial" pitchFamily="34" charset="0"/>
                <a:cs typeface="B Nazanin" pitchFamily="2" charset="-78"/>
              </a:rPr>
              <a:t>وجه تمايز سازمان ما چيست؟</a:t>
            </a:r>
            <a:endParaRPr lang="en-US" sz="2400" b="1" dirty="0" smtClean="0">
              <a:solidFill>
                <a:srgbClr val="360036"/>
              </a:solidFill>
              <a:latin typeface="Arial" pitchFamily="34" charset="0"/>
              <a:cs typeface="B Nazanin" pitchFamily="2" charset="-78"/>
            </a:endParaRPr>
          </a:p>
          <a:p>
            <a:pPr marL="609600" indent="-609600" algn="just" rtl="1">
              <a:lnSpc>
                <a:spcPts val="3000"/>
              </a:lnSpc>
              <a:buFont typeface="+mj-lt"/>
              <a:buAutoNum type="arabicPeriod"/>
              <a:defRPr/>
            </a:pPr>
            <a:r>
              <a:rPr lang="fa-IR" sz="2400" b="1" dirty="0" smtClean="0">
                <a:solidFill>
                  <a:srgbClr val="360036"/>
                </a:solidFill>
                <a:latin typeface="Arial" pitchFamily="34" charset="0"/>
                <a:cs typeface="B Nazanin" pitchFamily="2" charset="-78"/>
              </a:rPr>
              <a:t>این کارها را برای چه کسانی انجام می دهیم؟</a:t>
            </a:r>
            <a:r>
              <a:rPr lang="ar-SA" sz="2400" b="1" dirty="0" smtClean="0">
                <a:solidFill>
                  <a:srgbClr val="360036"/>
                </a:solidFill>
                <a:latin typeface="Arial" pitchFamily="34" charset="0"/>
                <a:cs typeface="B Nazanin" pitchFamily="2" charset="-78"/>
              </a:rPr>
              <a:t> خدمات گيرندگان يا مشتريان، چه كساني هستند؟</a:t>
            </a:r>
            <a:endParaRPr lang="en-US" sz="2400" b="1" dirty="0" smtClean="0">
              <a:solidFill>
                <a:srgbClr val="360036"/>
              </a:solidFill>
              <a:latin typeface="Arial" pitchFamily="34" charset="0"/>
              <a:cs typeface="B Nazanin" pitchFamily="2" charset="-78"/>
            </a:endParaRPr>
          </a:p>
          <a:p>
            <a:pPr marL="596646" lvl="0" indent="-514350" algn="just" rtl="1">
              <a:lnSpc>
                <a:spcPts val="3000"/>
              </a:lnSpc>
              <a:buFont typeface="+mj-lt"/>
              <a:buAutoNum type="arabicPeriod"/>
            </a:pPr>
            <a:r>
              <a:rPr lang="ar-SA" sz="2400" b="1" dirty="0" smtClean="0">
                <a:solidFill>
                  <a:srgbClr val="360036"/>
                </a:solidFill>
                <a:latin typeface="Arial" pitchFamily="34" charset="0"/>
                <a:cs typeface="B Nazanin" pitchFamily="2" charset="-78"/>
              </a:rPr>
              <a:t>بازار رقابتي سازمان كجاست؟</a:t>
            </a:r>
            <a:endParaRPr lang="en-US" sz="2400" b="1" dirty="0" smtClean="0">
              <a:solidFill>
                <a:srgbClr val="360036"/>
              </a:solidFill>
              <a:latin typeface="Arial" pitchFamily="34" charset="0"/>
              <a:cs typeface="B Nazanin" pitchFamily="2" charset="-78"/>
            </a:endParaRPr>
          </a:p>
          <a:p>
            <a:pPr marL="596646" lvl="0" indent="-514350" algn="just" rtl="1">
              <a:lnSpc>
                <a:spcPts val="3000"/>
              </a:lnSpc>
              <a:buFont typeface="+mj-lt"/>
              <a:buAutoNum type="arabicPeriod"/>
            </a:pPr>
            <a:r>
              <a:rPr lang="ar-SA" sz="2400" b="1" dirty="0" smtClean="0">
                <a:solidFill>
                  <a:srgbClr val="360036"/>
                </a:solidFill>
                <a:latin typeface="Arial" pitchFamily="34" charset="0"/>
                <a:cs typeface="B Nazanin" pitchFamily="2" charset="-78"/>
              </a:rPr>
              <a:t>سازمان از چه فن آوري استفاده مي كند؟</a:t>
            </a:r>
            <a:endParaRPr lang="en-US" sz="2400" b="1" dirty="0" smtClean="0">
              <a:solidFill>
                <a:srgbClr val="360036"/>
              </a:solidFill>
              <a:latin typeface="Arial" pitchFamily="34" charset="0"/>
              <a:cs typeface="B Nazanin" pitchFamily="2" charset="-78"/>
            </a:endParaRPr>
          </a:p>
          <a:p>
            <a:pPr marL="596646" lvl="0" indent="-514350" algn="just" rtl="1">
              <a:lnSpc>
                <a:spcPts val="3000"/>
              </a:lnSpc>
              <a:buFont typeface="+mj-lt"/>
              <a:buAutoNum type="arabicPeriod"/>
            </a:pPr>
            <a:r>
              <a:rPr lang="ar-SA" sz="2400" b="1" dirty="0" smtClean="0">
                <a:solidFill>
                  <a:srgbClr val="360036"/>
                </a:solidFill>
                <a:latin typeface="Arial" pitchFamily="34" charset="0"/>
                <a:cs typeface="B Nazanin" pitchFamily="2" charset="-78"/>
              </a:rPr>
              <a:t>سازمان در رابطه با ذينفعان چه ملاحظاتي را مورد توجه قرار مي دهد؟</a:t>
            </a:r>
            <a:endParaRPr lang="en-US" sz="2400" b="1" dirty="0" smtClean="0">
              <a:solidFill>
                <a:srgbClr val="360036"/>
              </a:solidFill>
              <a:latin typeface="Arial" pitchFamily="34" charset="0"/>
              <a:cs typeface="B Nazanin" pitchFamily="2" charset="-78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500042"/>
            <a:ext cx="7772400" cy="684199"/>
          </a:xfrm>
          <a:prstGeom prst="rect">
            <a:avLst/>
          </a:prstGeom>
        </p:spPr>
        <p:txBody>
          <a:bodyPr/>
          <a:lstStyle/>
          <a:p>
            <a:pPr algn="r" rtl="1">
              <a:defRPr/>
            </a:pPr>
            <a:r>
              <a:rPr kumimoji="0" lang="ar-SA" sz="3600" u="none" dirty="0">
                <a:solidFill>
                  <a:srgbClr val="A90B2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Mitra" pitchFamily="2" charset="-78"/>
              </a:rPr>
              <a:t>مأموريت</a:t>
            </a:r>
            <a:r>
              <a:rPr kumimoji="0" lang="fa-IR" sz="3600" u="none" dirty="0">
                <a:solidFill>
                  <a:srgbClr val="A90B2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Mitra" pitchFamily="2" charset="-78"/>
              </a:rPr>
              <a:t> معاونت بهداشتی دانشگاه</a:t>
            </a:r>
            <a:endParaRPr kumimoji="0" lang="en-US" sz="3600" u="none" dirty="0">
              <a:solidFill>
                <a:srgbClr val="A90B25"/>
              </a:solidFill>
              <a:effectLst>
                <a:outerShdw blurRad="38100" dist="38100" dir="2700000" algn="tl">
                  <a:srgbClr val="C0C0C0"/>
                </a:outerShdw>
              </a:effectLst>
              <a:cs typeface="B Mitra" pitchFamily="2" charset="-78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109693" y="1500174"/>
            <a:ext cx="7748587" cy="4643437"/>
          </a:xfrm>
          <a:prstGeom prst="rect">
            <a:avLst/>
          </a:prstGeom>
        </p:spPr>
        <p:txBody>
          <a:bodyPr/>
          <a:lstStyle/>
          <a:p>
            <a:pPr marL="457200" indent="-457200" algn="just" rtl="1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  <a:defRPr/>
            </a:pPr>
            <a:r>
              <a:rPr kumimoji="0" lang="fa-IR" sz="32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معاونت بهداشتی دانشگاه مسئول تامین، حفظ و ارتقای سطح سلامت افراد با تاکید بر گروه های آسیب پذیر می باشد. این هدف از طریق ارایه خدمات پیشگیری جامعه محقق می گردد و بر اصول عدالت اجتماعی، هماهنگی بین بخشی، مشارکت مردمی و فن آوری مناسب استوار است.</a:t>
            </a:r>
          </a:p>
          <a:p>
            <a:pPr marL="457200" indent="-457200" algn="just" rtl="1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  <a:defRPr/>
            </a:pPr>
            <a:r>
              <a:rPr kumimoji="0" lang="fa-IR" sz="32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این ماموریت از طریق سازماندهی نظام اطلاعاتی دقیق و بهنگام، برنامه ریزی، هدایت و پشتیبانی، پایش و ارزشیابی انجام می پذیرد.</a:t>
            </a:r>
            <a:endParaRPr kumimoji="0" lang="en-US" sz="3200" u="none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B Nazanin" pitchFamily="2" charset="-78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25413"/>
            <a:ext cx="8435975" cy="11430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sz="3600" b="1" dirty="0" smtClean="0">
                <a:solidFill>
                  <a:srgbClr val="66FF33"/>
                </a:solidFill>
                <a:cs typeface="B Titr" pitchFamily="2" charset="-78"/>
              </a:rPr>
              <a:t>(Single-use)</a:t>
            </a:r>
            <a:r>
              <a:rPr lang="fa-IR" sz="3600" b="1" dirty="0" smtClean="0">
                <a:solidFill>
                  <a:srgbClr val="66FF33"/>
                </a:solidFill>
                <a:cs typeface="B Titr" pitchFamily="2" charset="-78"/>
              </a:rPr>
              <a:t> برنامه های یکبار مصرف </a:t>
            </a:r>
            <a:endParaRPr lang="en-US" sz="3600" b="1" dirty="0" smtClean="0">
              <a:solidFill>
                <a:srgbClr val="66FF33"/>
              </a:solidFill>
              <a:cs typeface="B Titr" pitchFamily="2" charset="-78"/>
            </a:endParaRPr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533400" y="1219200"/>
            <a:ext cx="8353425" cy="21590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3050" indent="-273050" algn="r" rtl="1">
              <a:lnSpc>
                <a:spcPct val="170000"/>
              </a:lnSpc>
              <a:spcBef>
                <a:spcPct val="20000"/>
              </a:spcBef>
              <a:buClr>
                <a:schemeClr val="accent3"/>
              </a:buClr>
              <a:buSzPct val="95000"/>
              <a:buBlip>
                <a:blip r:embed="rId3"/>
              </a:buBlip>
              <a:defRPr/>
            </a:pPr>
            <a:r>
              <a:rPr lang="fa-IR" sz="2600" b="1" dirty="0">
                <a:effectLst>
                  <a:outerShdw blurRad="38100" dist="38100" dir="2700000" algn="tl">
                    <a:srgbClr val="000000"/>
                  </a:outerShdw>
                </a:effectLst>
                <a:cs typeface="B Yagut" pitchFamily="2" charset="-78"/>
              </a:rPr>
              <a:t> برای یک وضعیت منحصر به فرد </a:t>
            </a:r>
          </a:p>
          <a:p>
            <a:pPr marL="273050" indent="-273050" algn="r" rtl="1">
              <a:lnSpc>
                <a:spcPct val="170000"/>
              </a:lnSpc>
              <a:spcBef>
                <a:spcPct val="20000"/>
              </a:spcBef>
              <a:buClr>
                <a:schemeClr val="accent3"/>
              </a:buClr>
              <a:buSzPct val="95000"/>
              <a:buBlip>
                <a:blip r:embed="rId3"/>
              </a:buBlip>
              <a:defRPr/>
            </a:pPr>
            <a:r>
              <a:rPr lang="fa-IR" sz="2600" b="1" dirty="0">
                <a:effectLst>
                  <a:outerShdw blurRad="38100" dist="38100" dir="2700000" algn="tl">
                    <a:srgbClr val="000000"/>
                  </a:outerShdw>
                </a:effectLst>
                <a:cs typeface="B Yagut" pitchFamily="2" charset="-78"/>
              </a:rPr>
              <a:t> برای یک دوره زمانی خاص</a:t>
            </a:r>
            <a:endParaRPr lang="en-US" sz="2600" b="1" dirty="0">
              <a:effectLst>
                <a:outerShdw blurRad="38100" dist="38100" dir="2700000" algn="tl">
                  <a:srgbClr val="000000"/>
                </a:outerShdw>
              </a:effectLst>
              <a:cs typeface="B Yagut" pitchFamily="2" charset="-78"/>
            </a:endParaRPr>
          </a:p>
          <a:p>
            <a:pPr marL="273050" indent="-273050" algn="r" rtl="1">
              <a:lnSpc>
                <a:spcPct val="170000"/>
              </a:lnSpc>
              <a:spcBef>
                <a:spcPct val="20000"/>
              </a:spcBef>
              <a:buClr>
                <a:schemeClr val="accent3"/>
              </a:buClr>
              <a:buSzPct val="95000"/>
              <a:buBlip>
                <a:blip r:embed="rId3"/>
              </a:buBlip>
              <a:defRPr/>
            </a:pPr>
            <a:r>
              <a:rPr lang="fa-IR" sz="2600" b="1" dirty="0">
                <a:effectLst>
                  <a:outerShdw blurRad="38100" dist="38100" dir="2700000" algn="tl">
                    <a:srgbClr val="000000"/>
                  </a:outerShdw>
                </a:effectLst>
                <a:cs typeface="B Yagut" pitchFamily="2" charset="-78"/>
              </a:rPr>
              <a:t> با تحقق هدف برنامه متوقف می شود</a:t>
            </a:r>
          </a:p>
        </p:txBody>
      </p:sp>
      <p:sp>
        <p:nvSpPr>
          <p:cNvPr id="148486" name="Rectangle 6"/>
          <p:cNvSpPr>
            <a:spLocks noChangeArrowheads="1"/>
          </p:cNvSpPr>
          <p:nvPr/>
        </p:nvSpPr>
        <p:spPr bwMode="auto">
          <a:xfrm>
            <a:off x="107950" y="3284538"/>
            <a:ext cx="88201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66FF33"/>
                </a:solidFill>
                <a:effectLst/>
                <a:cs typeface="B Titr" pitchFamily="2" charset="-78"/>
              </a:rPr>
              <a:t>(Standing) </a:t>
            </a:r>
            <a:r>
              <a:rPr lang="fa-IR" sz="3600" b="1" dirty="0">
                <a:solidFill>
                  <a:srgbClr val="66FF33"/>
                </a:solidFill>
                <a:effectLst/>
                <a:cs typeface="B Titr" pitchFamily="2" charset="-78"/>
              </a:rPr>
              <a:t>برنامه های چند بارمصرف</a:t>
            </a:r>
            <a:endParaRPr lang="en-US" sz="3600" b="1" dirty="0">
              <a:solidFill>
                <a:srgbClr val="66FF33"/>
              </a:solidFill>
              <a:effectLst/>
              <a:cs typeface="B Titr" pitchFamily="2" charset="-78"/>
            </a:endParaRPr>
          </a:p>
        </p:txBody>
      </p:sp>
      <p:sp>
        <p:nvSpPr>
          <p:cNvPr id="148487" name="Rectangle 7"/>
          <p:cNvSpPr>
            <a:spLocks noChangeArrowheads="1"/>
          </p:cNvSpPr>
          <p:nvPr/>
        </p:nvSpPr>
        <p:spPr bwMode="auto">
          <a:xfrm>
            <a:off x="468313" y="4222750"/>
            <a:ext cx="8353425" cy="2159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3050" indent="-273050" algn="r" rtl="1">
              <a:lnSpc>
                <a:spcPct val="170000"/>
              </a:lnSpc>
              <a:spcBef>
                <a:spcPct val="20000"/>
              </a:spcBef>
              <a:buClr>
                <a:schemeClr val="accent3"/>
              </a:buClr>
              <a:buSzPct val="95000"/>
              <a:buBlip>
                <a:blip r:embed="rId3"/>
              </a:buBlip>
              <a:defRPr/>
            </a:pPr>
            <a:r>
              <a:rPr lang="fa-IR" sz="2600" b="1" dirty="0">
                <a:effectLst>
                  <a:outerShdw blurRad="38100" dist="38100" dir="2700000" algn="tl">
                    <a:srgbClr val="000000"/>
                  </a:outerShdw>
                </a:effectLst>
                <a:cs typeface="B Yagut" pitchFamily="2" charset="-78"/>
              </a:rPr>
              <a:t> برنامه جاری سازمان </a:t>
            </a:r>
          </a:p>
          <a:p>
            <a:pPr marL="273050" indent="-273050" algn="r" rtl="1">
              <a:lnSpc>
                <a:spcPct val="170000"/>
              </a:lnSpc>
              <a:spcBef>
                <a:spcPct val="20000"/>
              </a:spcBef>
              <a:buClr>
                <a:schemeClr val="accent3"/>
              </a:buClr>
              <a:buSzPct val="95000"/>
              <a:buBlip>
                <a:blip r:embed="rId3"/>
              </a:buBlip>
              <a:defRPr/>
            </a:pPr>
            <a:r>
              <a:rPr lang="fa-IR" sz="2600" b="1" dirty="0">
                <a:effectLst>
                  <a:outerShdw blurRad="38100" dist="38100" dir="2700000" algn="tl">
                    <a:srgbClr val="000000"/>
                  </a:outerShdw>
                </a:effectLst>
                <a:cs typeface="B Yagut" pitchFamily="2" charset="-78"/>
              </a:rPr>
              <a:t> تامین سیاست عملیات تکراری در سازمان</a:t>
            </a:r>
            <a:endParaRPr lang="en-US" sz="2600" b="1" dirty="0">
              <a:effectLst>
                <a:outerShdw blurRad="38100" dist="38100" dir="2700000" algn="tl">
                  <a:srgbClr val="000000"/>
                </a:outerShdw>
              </a:effectLst>
              <a:cs typeface="B Yagut" pitchFamily="2" charset="-78"/>
            </a:endParaRPr>
          </a:p>
          <a:p>
            <a:pPr marL="273050" indent="-273050" algn="r" rtl="1">
              <a:lnSpc>
                <a:spcPct val="170000"/>
              </a:lnSpc>
              <a:spcBef>
                <a:spcPct val="20000"/>
              </a:spcBef>
              <a:buClr>
                <a:schemeClr val="accent3"/>
              </a:buClr>
              <a:buSzPct val="95000"/>
              <a:buBlip>
                <a:blip r:embed="rId3"/>
              </a:buBlip>
              <a:defRPr/>
            </a:pPr>
            <a:r>
              <a:rPr lang="fa-IR" sz="2600" b="1" dirty="0">
                <a:effectLst>
                  <a:outerShdw blurRad="38100" dist="38100" dir="2700000" algn="tl">
                    <a:srgbClr val="000000"/>
                  </a:outerShdw>
                </a:effectLst>
                <a:cs typeface="B Yagut" pitchFamily="2" charset="-78"/>
              </a:rPr>
              <a:t> مواردی که در برنامه های استراتژیک در نظر گرفته نمی شوند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8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8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8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8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8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8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8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8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8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8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6" grpId="0"/>
      <p:bldP spid="148487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-252413" y="-144586"/>
            <a:ext cx="9396413" cy="8239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800" u="none">
                <a:solidFill>
                  <a:srgbClr val="660066"/>
                </a:solidFill>
                <a:latin typeface="Garamond" pitchFamily="18" charset="0"/>
                <a:cs typeface="B Mitra" pitchFamily="2" charset="-78"/>
              </a:rPr>
              <a:t> </a:t>
            </a:r>
            <a:r>
              <a:rPr lang="fa-IR" sz="4800" u="none">
                <a:latin typeface="Garamond" pitchFamily="18" charset="0"/>
                <a:cs typeface="B Mitra" pitchFamily="2" charset="-78"/>
              </a:rPr>
              <a:t> </a:t>
            </a:r>
            <a:endParaRPr lang="en-US" sz="4800" u="none">
              <a:latin typeface="Garamond" pitchFamily="18" charset="0"/>
              <a:cs typeface="B Mitra" pitchFamily="2" charset="-78"/>
            </a:endParaRPr>
          </a:p>
        </p:txBody>
      </p:sp>
      <p:sp>
        <p:nvSpPr>
          <p:cNvPr id="22531" name="WordArt 12"/>
          <p:cNvSpPr>
            <a:spLocks noChangeArrowheads="1" noChangeShapeType="1" noTextEdit="1"/>
          </p:cNvSpPr>
          <p:nvPr/>
        </p:nvSpPr>
        <p:spPr bwMode="auto">
          <a:xfrm>
            <a:off x="2846088" y="277158"/>
            <a:ext cx="4297680" cy="3657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00"/>
              </a:avLst>
            </a:prstTxWarp>
          </a:bodyPr>
          <a:lstStyle/>
          <a:p>
            <a:pPr algn="ctr"/>
            <a:r>
              <a:rPr lang="fa-IR" sz="3600" u="none" kern="10" dirty="0" smtClean="0">
                <a:ln w="9525">
                  <a:noFill/>
                  <a:round/>
                  <a:headEnd/>
                  <a:tailEnd/>
                </a:ln>
                <a:solidFill>
                  <a:srgbClr val="5C002E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cs typeface="B Mitra"/>
              </a:rPr>
              <a:t>مقایسه ويژگي های چشم انداز و رسالت سازمان</a:t>
            </a:r>
            <a:endParaRPr lang="en-US" sz="3600" u="none" kern="10" dirty="0">
              <a:ln w="9525">
                <a:noFill/>
                <a:round/>
                <a:headEnd/>
                <a:tailEnd/>
              </a:ln>
              <a:solidFill>
                <a:srgbClr val="5C002E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cs typeface="B Mitra"/>
            </a:endParaRPr>
          </a:p>
        </p:txBody>
      </p:sp>
      <p:grpSp>
        <p:nvGrpSpPr>
          <p:cNvPr id="2" name="Group 32"/>
          <p:cNvGrpSpPr/>
          <p:nvPr/>
        </p:nvGrpSpPr>
        <p:grpSpPr>
          <a:xfrm>
            <a:off x="4500562" y="1176020"/>
            <a:ext cx="4317506" cy="5396252"/>
            <a:chOff x="4572000" y="338235"/>
            <a:chExt cx="4317506" cy="5396252"/>
          </a:xfrm>
        </p:grpSpPr>
        <p:sp>
          <p:nvSpPr>
            <p:cNvPr id="22532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6324105" y="981177"/>
              <a:ext cx="901700" cy="4318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fa-IR" sz="3600" u="none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800000"/>
                  </a:solidFill>
                  <a:cs typeface="B Mitra"/>
                </a:rPr>
                <a:t>كيفي</a:t>
              </a:r>
              <a:endParaRPr lang="en-US" sz="3600" u="none" kern="1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cs typeface="B Mitra"/>
              </a:endParaRPr>
            </a:p>
          </p:txBody>
        </p:sp>
        <p:grpSp>
          <p:nvGrpSpPr>
            <p:cNvPr id="3" name="Group 33"/>
            <p:cNvGrpSpPr>
              <a:grpSpLocks/>
            </p:cNvGrpSpPr>
            <p:nvPr/>
          </p:nvGrpSpPr>
          <p:grpSpPr bwMode="auto">
            <a:xfrm>
              <a:off x="6682880" y="1481013"/>
              <a:ext cx="504825" cy="536575"/>
              <a:chOff x="1798" y="507"/>
              <a:chExt cx="162" cy="338"/>
            </a:xfrm>
          </p:grpSpPr>
          <p:sp>
            <p:nvSpPr>
              <p:cNvPr id="22552" name="Rectangle 34"/>
              <p:cNvSpPr>
                <a:spLocks noChangeArrowheads="1"/>
              </p:cNvSpPr>
              <p:nvPr/>
            </p:nvSpPr>
            <p:spPr bwMode="auto">
              <a:xfrm>
                <a:off x="1855" y="507"/>
                <a:ext cx="48" cy="16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rtl="0"/>
                <a:endParaRPr lang="fa-IR" u="none">
                  <a:cs typeface="B Mitra" pitchFamily="2" charset="-78"/>
                </a:endParaRPr>
              </a:p>
            </p:txBody>
          </p:sp>
          <p:sp>
            <p:nvSpPr>
              <p:cNvPr id="22553" name="Freeform 35"/>
              <p:cNvSpPr>
                <a:spLocks/>
              </p:cNvSpPr>
              <p:nvPr/>
            </p:nvSpPr>
            <p:spPr bwMode="auto">
              <a:xfrm>
                <a:off x="1798" y="662"/>
                <a:ext cx="162" cy="183"/>
              </a:xfrm>
              <a:custGeom>
                <a:avLst/>
                <a:gdLst>
                  <a:gd name="T0" fmla="*/ 0 w 162"/>
                  <a:gd name="T1" fmla="*/ 0 h 183"/>
                  <a:gd name="T2" fmla="*/ 78 w 162"/>
                  <a:gd name="T3" fmla="*/ 183 h 183"/>
                  <a:gd name="T4" fmla="*/ 162 w 162"/>
                  <a:gd name="T5" fmla="*/ 0 h 183"/>
                  <a:gd name="T6" fmla="*/ 0 w 162"/>
                  <a:gd name="T7" fmla="*/ 0 h 18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2"/>
                  <a:gd name="T13" fmla="*/ 0 h 183"/>
                  <a:gd name="T14" fmla="*/ 162 w 162"/>
                  <a:gd name="T15" fmla="*/ 183 h 18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2" h="183">
                    <a:moveTo>
                      <a:pt x="0" y="0"/>
                    </a:moveTo>
                    <a:lnTo>
                      <a:pt x="78" y="183"/>
                    </a:lnTo>
                    <a:lnTo>
                      <a:pt x="16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rtl="0"/>
                <a:endParaRPr lang="fa-IR" u="none">
                  <a:cs typeface="B Mitra" pitchFamily="2" charset="-78"/>
                </a:endParaRPr>
              </a:p>
            </p:txBody>
          </p:sp>
        </p:grpSp>
        <p:sp>
          <p:nvSpPr>
            <p:cNvPr id="22538" name="Text Box 41"/>
            <p:cNvSpPr txBox="1">
              <a:spLocks noChangeArrowheads="1"/>
            </p:cNvSpPr>
            <p:nvPr/>
          </p:nvSpPr>
          <p:spPr bwMode="auto">
            <a:xfrm>
              <a:off x="4929190" y="2069976"/>
              <a:ext cx="390098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u="none" dirty="0">
                  <a:solidFill>
                    <a:srgbClr val="5C002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Mitra" pitchFamily="2" charset="-78"/>
                </a:rPr>
                <a:t>چشم انداز / منشور / </a:t>
              </a:r>
              <a:r>
                <a:rPr lang="fa-IR" sz="2400" u="none" dirty="0">
                  <a:solidFill>
                    <a:srgbClr val="5C002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Mitra" pitchFamily="2" charset="-78"/>
                </a:rPr>
                <a:t>ا</a:t>
              </a:r>
              <a:r>
                <a:rPr lang="ar-SA" sz="2400" u="none" dirty="0">
                  <a:solidFill>
                    <a:srgbClr val="5C002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Mitra" pitchFamily="2" charset="-78"/>
                </a:rPr>
                <a:t>هداف عاليه</a:t>
              </a:r>
              <a:endParaRPr lang="en-US" sz="2400" u="none" dirty="0">
                <a:solidFill>
                  <a:srgbClr val="5C0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endParaRPr>
            </a:p>
          </p:txBody>
        </p:sp>
        <p:grpSp>
          <p:nvGrpSpPr>
            <p:cNvPr id="4" name="Group 45"/>
            <p:cNvGrpSpPr>
              <a:grpSpLocks/>
            </p:cNvGrpSpPr>
            <p:nvPr/>
          </p:nvGrpSpPr>
          <p:grpSpPr bwMode="auto">
            <a:xfrm>
              <a:off x="6682880" y="2909896"/>
              <a:ext cx="522288" cy="500063"/>
              <a:chOff x="1798" y="878"/>
              <a:chExt cx="162" cy="338"/>
            </a:xfrm>
          </p:grpSpPr>
          <p:sp>
            <p:nvSpPr>
              <p:cNvPr id="22548" name="Rectangle 46"/>
              <p:cNvSpPr>
                <a:spLocks noChangeArrowheads="1"/>
              </p:cNvSpPr>
              <p:nvPr/>
            </p:nvSpPr>
            <p:spPr bwMode="auto">
              <a:xfrm>
                <a:off x="1855" y="878"/>
                <a:ext cx="48" cy="16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rtl="0"/>
                <a:endParaRPr lang="fa-IR" u="none">
                  <a:cs typeface="B Mitra" pitchFamily="2" charset="-78"/>
                </a:endParaRPr>
              </a:p>
            </p:txBody>
          </p:sp>
          <p:sp>
            <p:nvSpPr>
              <p:cNvPr id="22549" name="Freeform 47"/>
              <p:cNvSpPr>
                <a:spLocks/>
              </p:cNvSpPr>
              <p:nvPr/>
            </p:nvSpPr>
            <p:spPr bwMode="auto">
              <a:xfrm>
                <a:off x="1798" y="1033"/>
                <a:ext cx="162" cy="183"/>
              </a:xfrm>
              <a:custGeom>
                <a:avLst/>
                <a:gdLst>
                  <a:gd name="T0" fmla="*/ 0 w 162"/>
                  <a:gd name="T1" fmla="*/ 0 h 183"/>
                  <a:gd name="T2" fmla="*/ 78 w 162"/>
                  <a:gd name="T3" fmla="*/ 183 h 183"/>
                  <a:gd name="T4" fmla="*/ 162 w 162"/>
                  <a:gd name="T5" fmla="*/ 0 h 183"/>
                  <a:gd name="T6" fmla="*/ 0 w 162"/>
                  <a:gd name="T7" fmla="*/ 0 h 18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2"/>
                  <a:gd name="T13" fmla="*/ 0 h 183"/>
                  <a:gd name="T14" fmla="*/ 162 w 162"/>
                  <a:gd name="T15" fmla="*/ 183 h 18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2" h="183">
                    <a:moveTo>
                      <a:pt x="0" y="0"/>
                    </a:moveTo>
                    <a:lnTo>
                      <a:pt x="78" y="183"/>
                    </a:lnTo>
                    <a:lnTo>
                      <a:pt x="16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rtl="0"/>
                <a:endParaRPr lang="fa-IR" u="none">
                  <a:cs typeface="B Mitra" pitchFamily="2" charset="-78"/>
                </a:endParaRPr>
              </a:p>
            </p:txBody>
          </p:sp>
        </p:grpSp>
        <p:sp>
          <p:nvSpPr>
            <p:cNvPr id="22542" name="Text Box 52"/>
            <p:cNvSpPr txBox="1">
              <a:spLocks noChangeArrowheads="1"/>
            </p:cNvSpPr>
            <p:nvPr/>
          </p:nvSpPr>
          <p:spPr bwMode="auto">
            <a:xfrm>
              <a:off x="4572000" y="3641606"/>
              <a:ext cx="4317506" cy="2092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ar-SA" u="none" dirty="0">
                  <a:solidFill>
                    <a:srgbClr val="5C002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Mitra" pitchFamily="2" charset="-78"/>
                </a:rPr>
                <a:t>1- اعتبارات و ارزشها را بيان مي كند </a:t>
              </a:r>
            </a:p>
            <a:p>
              <a:pPr algn="r" rtl="1">
                <a:spcBef>
                  <a:spcPct val="50000"/>
                </a:spcBef>
              </a:pPr>
              <a:r>
                <a:rPr lang="ar-SA" u="none" dirty="0">
                  <a:solidFill>
                    <a:srgbClr val="5C002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Mitra" pitchFamily="2" charset="-78"/>
                </a:rPr>
                <a:t>2- ديدگاه را معرفي مي كند </a:t>
              </a:r>
            </a:p>
            <a:p>
              <a:pPr algn="r" rtl="1">
                <a:spcBef>
                  <a:spcPct val="50000"/>
                </a:spcBef>
              </a:pPr>
              <a:r>
                <a:rPr lang="ar-SA" u="none" dirty="0" smtClean="0">
                  <a:solidFill>
                    <a:srgbClr val="5C002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Mitra" pitchFamily="2" charset="-78"/>
                </a:rPr>
                <a:t>3-ايده </a:t>
              </a:r>
              <a:r>
                <a:rPr lang="fa-IR" u="none" dirty="0" smtClean="0">
                  <a:solidFill>
                    <a:srgbClr val="5C002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Mitra" pitchFamily="2" charset="-78"/>
                </a:rPr>
                <a:t>آ</a:t>
              </a:r>
              <a:r>
                <a:rPr lang="ar-SA" u="none" dirty="0" smtClean="0">
                  <a:solidFill>
                    <a:srgbClr val="5C002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Mitra" pitchFamily="2" charset="-78"/>
                </a:rPr>
                <a:t>لي را كه مي خواهيم به آن برسيم بيان مي كند</a:t>
              </a:r>
              <a:endParaRPr lang="ar-SA" u="none" dirty="0">
                <a:solidFill>
                  <a:srgbClr val="5C0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endParaRPr>
            </a:p>
            <a:p>
              <a:pPr algn="r" rtl="1">
                <a:spcBef>
                  <a:spcPct val="50000"/>
                </a:spcBef>
              </a:pPr>
              <a:r>
                <a:rPr lang="ar-SA" u="none" dirty="0" smtClean="0">
                  <a:solidFill>
                    <a:srgbClr val="5C002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Mitra" pitchFamily="2" charset="-78"/>
                </a:rPr>
                <a:t>4-بسيط است / تك جمله با چتر پوششي وسيع</a:t>
              </a:r>
              <a:endParaRPr lang="ar-SA" u="none" dirty="0">
                <a:solidFill>
                  <a:srgbClr val="5C0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endParaRPr>
            </a:p>
          </p:txBody>
        </p:sp>
        <p:sp>
          <p:nvSpPr>
            <p:cNvPr id="22544" name="WordArt 57"/>
            <p:cNvSpPr>
              <a:spLocks noChangeArrowheads="1" noChangeShapeType="1" noTextEdit="1"/>
            </p:cNvSpPr>
            <p:nvPr/>
          </p:nvSpPr>
          <p:spPr bwMode="auto">
            <a:xfrm>
              <a:off x="6106618" y="338235"/>
              <a:ext cx="1543050" cy="3603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u="none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0000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effectLst>
                    <a:outerShdw dist="35921" dir="2700000" algn="ctr" rotWithShape="0">
                      <a:srgbClr val="808080">
                        <a:alpha val="79999"/>
                      </a:srgbClr>
                    </a:outerShdw>
                  </a:effectLst>
                  <a:latin typeface="Arial Black"/>
                </a:rPr>
                <a:t>Vision</a:t>
              </a:r>
            </a:p>
          </p:txBody>
        </p:sp>
      </p:grpSp>
      <p:grpSp>
        <p:nvGrpSpPr>
          <p:cNvPr id="6" name="Group 43"/>
          <p:cNvGrpSpPr/>
          <p:nvPr/>
        </p:nvGrpSpPr>
        <p:grpSpPr>
          <a:xfrm>
            <a:off x="1142976" y="1264613"/>
            <a:ext cx="3341683" cy="5307659"/>
            <a:chOff x="1142976" y="884255"/>
            <a:chExt cx="3341683" cy="5645203"/>
          </a:xfrm>
        </p:grpSpPr>
        <p:sp>
          <p:nvSpPr>
            <p:cNvPr id="34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2373284" y="1357298"/>
              <a:ext cx="915987" cy="358775"/>
            </a:xfrm>
            <a:prstGeom prst="rect">
              <a:avLst/>
            </a:prstGeom>
          </p:spPr>
          <p:txBody>
            <a:bodyPr wrap="none" numCol="1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fa-IR" sz="3600" u="none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800000"/>
                  </a:solidFill>
                  <a:cs typeface="B Mitra"/>
                </a:rPr>
                <a:t>كمي</a:t>
              </a:r>
              <a:endParaRPr lang="en-US" sz="3600" u="none" kern="1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cs typeface="B Mitra"/>
              </a:endParaRPr>
            </a:p>
          </p:txBody>
        </p:sp>
        <p:grpSp>
          <p:nvGrpSpPr>
            <p:cNvPr id="7" name="Group 36"/>
            <p:cNvGrpSpPr>
              <a:grpSpLocks/>
            </p:cNvGrpSpPr>
            <p:nvPr/>
          </p:nvGrpSpPr>
          <p:grpSpPr bwMode="auto">
            <a:xfrm>
              <a:off x="2733646" y="1785926"/>
              <a:ext cx="504825" cy="536575"/>
              <a:chOff x="1798" y="600"/>
              <a:chExt cx="162" cy="338"/>
            </a:xfrm>
            <a:solidFill>
              <a:schemeClr val="accent1">
                <a:lumMod val="75000"/>
              </a:schemeClr>
            </a:solidFill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</p:grpSpPr>
          <p:sp>
            <p:nvSpPr>
              <p:cNvPr id="36" name="Rectangle 37"/>
              <p:cNvSpPr>
                <a:spLocks noChangeArrowheads="1"/>
              </p:cNvSpPr>
              <p:nvPr/>
            </p:nvSpPr>
            <p:spPr bwMode="auto">
              <a:xfrm>
                <a:off x="1855" y="600"/>
                <a:ext cx="48" cy="166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rtl="0"/>
                <a:endParaRPr lang="fa-IR" u="none">
                  <a:cs typeface="B Mitra" pitchFamily="2" charset="-78"/>
                </a:endParaRPr>
              </a:p>
            </p:txBody>
          </p:sp>
          <p:sp>
            <p:nvSpPr>
              <p:cNvPr id="37" name="Freeform 38"/>
              <p:cNvSpPr>
                <a:spLocks/>
              </p:cNvSpPr>
              <p:nvPr/>
            </p:nvSpPr>
            <p:spPr bwMode="auto">
              <a:xfrm>
                <a:off x="1798" y="755"/>
                <a:ext cx="162" cy="183"/>
              </a:xfrm>
              <a:custGeom>
                <a:avLst/>
                <a:gdLst>
                  <a:gd name="T0" fmla="*/ 0 w 162"/>
                  <a:gd name="T1" fmla="*/ 0 h 183"/>
                  <a:gd name="T2" fmla="*/ 78 w 162"/>
                  <a:gd name="T3" fmla="*/ 183 h 183"/>
                  <a:gd name="T4" fmla="*/ 162 w 162"/>
                  <a:gd name="T5" fmla="*/ 0 h 183"/>
                  <a:gd name="T6" fmla="*/ 0 w 162"/>
                  <a:gd name="T7" fmla="*/ 0 h 18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2"/>
                  <a:gd name="T13" fmla="*/ 0 h 183"/>
                  <a:gd name="T14" fmla="*/ 162 w 162"/>
                  <a:gd name="T15" fmla="*/ 183 h 18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2" h="183">
                    <a:moveTo>
                      <a:pt x="0" y="0"/>
                    </a:moveTo>
                    <a:lnTo>
                      <a:pt x="78" y="183"/>
                    </a:lnTo>
                    <a:lnTo>
                      <a:pt x="16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rtl="0"/>
                <a:endParaRPr lang="fa-IR" u="none">
                  <a:cs typeface="B Mitra" pitchFamily="2" charset="-78"/>
                </a:endParaRPr>
              </a:p>
            </p:txBody>
          </p:sp>
        </p:grpSp>
        <p:sp>
          <p:nvSpPr>
            <p:cNvPr id="38" name="Text Box 44"/>
            <p:cNvSpPr txBox="1">
              <a:spLocks noChangeArrowheads="1"/>
            </p:cNvSpPr>
            <p:nvPr/>
          </p:nvSpPr>
          <p:spPr bwMode="auto">
            <a:xfrm>
              <a:off x="1142976" y="2425004"/>
              <a:ext cx="3341683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u="none" dirty="0">
                  <a:solidFill>
                    <a:srgbClr val="5C002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Mitra" pitchFamily="2" charset="-78"/>
                </a:rPr>
                <a:t>آنجه كه سازمان يا كمپاني بدنبال آن است كه انجام دهد يا بشود / ماموريت / رسالت </a:t>
              </a:r>
              <a:endParaRPr lang="en-US" u="none" dirty="0">
                <a:solidFill>
                  <a:srgbClr val="5C0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endParaRPr>
            </a:p>
          </p:txBody>
        </p:sp>
        <p:grpSp>
          <p:nvGrpSpPr>
            <p:cNvPr id="8" name="Group 48"/>
            <p:cNvGrpSpPr>
              <a:grpSpLocks/>
            </p:cNvGrpSpPr>
            <p:nvPr/>
          </p:nvGrpSpPr>
          <p:grpSpPr bwMode="auto">
            <a:xfrm>
              <a:off x="2714612" y="3571876"/>
              <a:ext cx="504825" cy="536575"/>
              <a:chOff x="1798" y="600"/>
              <a:chExt cx="162" cy="338"/>
            </a:xfrm>
            <a:solidFill>
              <a:schemeClr val="accent1">
                <a:lumMod val="75000"/>
              </a:schemeClr>
            </a:solidFill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</p:grpSpPr>
          <p:sp>
            <p:nvSpPr>
              <p:cNvPr id="40" name="Rectangle 49"/>
              <p:cNvSpPr>
                <a:spLocks noChangeArrowheads="1"/>
              </p:cNvSpPr>
              <p:nvPr/>
            </p:nvSpPr>
            <p:spPr bwMode="auto">
              <a:xfrm>
                <a:off x="1855" y="600"/>
                <a:ext cx="48" cy="166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rtl="0"/>
                <a:endParaRPr lang="fa-IR" u="none">
                  <a:cs typeface="B Mitra" pitchFamily="2" charset="-78"/>
                </a:endParaRPr>
              </a:p>
            </p:txBody>
          </p:sp>
          <p:sp>
            <p:nvSpPr>
              <p:cNvPr id="41" name="Freeform 50"/>
              <p:cNvSpPr>
                <a:spLocks/>
              </p:cNvSpPr>
              <p:nvPr/>
            </p:nvSpPr>
            <p:spPr bwMode="auto">
              <a:xfrm>
                <a:off x="1798" y="755"/>
                <a:ext cx="162" cy="183"/>
              </a:xfrm>
              <a:custGeom>
                <a:avLst/>
                <a:gdLst>
                  <a:gd name="T0" fmla="*/ 0 w 162"/>
                  <a:gd name="T1" fmla="*/ 0 h 183"/>
                  <a:gd name="T2" fmla="*/ 78 w 162"/>
                  <a:gd name="T3" fmla="*/ 183 h 183"/>
                  <a:gd name="T4" fmla="*/ 162 w 162"/>
                  <a:gd name="T5" fmla="*/ 0 h 183"/>
                  <a:gd name="T6" fmla="*/ 0 w 162"/>
                  <a:gd name="T7" fmla="*/ 0 h 18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2"/>
                  <a:gd name="T13" fmla="*/ 0 h 183"/>
                  <a:gd name="T14" fmla="*/ 162 w 162"/>
                  <a:gd name="T15" fmla="*/ 183 h 18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2" h="183">
                    <a:moveTo>
                      <a:pt x="0" y="0"/>
                    </a:moveTo>
                    <a:lnTo>
                      <a:pt x="78" y="183"/>
                    </a:lnTo>
                    <a:lnTo>
                      <a:pt x="16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rtl="0"/>
                <a:endParaRPr lang="fa-IR" u="none">
                  <a:cs typeface="B Mitra" pitchFamily="2" charset="-78"/>
                </a:endParaRPr>
              </a:p>
            </p:txBody>
          </p:sp>
        </p:grpSp>
        <p:sp>
          <p:nvSpPr>
            <p:cNvPr id="42" name="Text Box 55"/>
            <p:cNvSpPr txBox="1">
              <a:spLocks noChangeArrowheads="1"/>
            </p:cNvSpPr>
            <p:nvPr/>
          </p:nvSpPr>
          <p:spPr bwMode="auto">
            <a:xfrm>
              <a:off x="1212825" y="4303479"/>
              <a:ext cx="2859109" cy="2225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ar-SA" u="none" dirty="0">
                  <a:solidFill>
                    <a:srgbClr val="5C002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Mitra" pitchFamily="2" charset="-78"/>
                </a:rPr>
                <a:t>1- ماهيت اجرايي دارد </a:t>
              </a:r>
            </a:p>
            <a:p>
              <a:pPr algn="r" rtl="1">
                <a:spcBef>
                  <a:spcPct val="50000"/>
                </a:spcBef>
              </a:pPr>
              <a:r>
                <a:rPr lang="ar-SA" u="none" dirty="0">
                  <a:solidFill>
                    <a:srgbClr val="5C002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Mitra" pitchFamily="2" charset="-78"/>
                </a:rPr>
                <a:t>2- تابلو راهنماست </a:t>
              </a:r>
            </a:p>
            <a:p>
              <a:pPr algn="r" rtl="1">
                <a:spcBef>
                  <a:spcPct val="50000"/>
                </a:spcBef>
              </a:pPr>
              <a:r>
                <a:rPr lang="ar-SA" u="none" dirty="0">
                  <a:solidFill>
                    <a:srgbClr val="5C002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Mitra" pitchFamily="2" charset="-78"/>
                </a:rPr>
                <a:t>3- لا يتغير نيست </a:t>
              </a:r>
            </a:p>
            <a:p>
              <a:pPr algn="r" rtl="1">
                <a:spcBef>
                  <a:spcPct val="50000"/>
                </a:spcBef>
              </a:pPr>
              <a:r>
                <a:rPr lang="ar-SA" u="none" dirty="0">
                  <a:solidFill>
                    <a:srgbClr val="5C002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Mitra" pitchFamily="2" charset="-78"/>
                </a:rPr>
                <a:t>4- ترسيم كننده خط مشي ها و جهت گيري</a:t>
              </a:r>
              <a:r>
                <a:rPr lang="en-US" u="none" dirty="0">
                  <a:solidFill>
                    <a:srgbClr val="5C002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Mitra" pitchFamily="2" charset="-78"/>
                </a:rPr>
                <a:t> </a:t>
              </a:r>
              <a:r>
                <a:rPr lang="ar-SA" u="none" dirty="0" smtClean="0">
                  <a:solidFill>
                    <a:srgbClr val="5C002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Mitra" pitchFamily="2" charset="-78"/>
                </a:rPr>
                <a:t>هاست</a:t>
              </a:r>
              <a:endParaRPr lang="ar-SA" u="none" dirty="0">
                <a:solidFill>
                  <a:srgbClr val="5C0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endParaRPr>
            </a:p>
          </p:txBody>
        </p:sp>
        <p:sp>
          <p:nvSpPr>
            <p:cNvPr id="43" name="WordArt 58"/>
            <p:cNvSpPr>
              <a:spLocks noChangeArrowheads="1" noChangeShapeType="1" noTextEdit="1"/>
            </p:cNvSpPr>
            <p:nvPr/>
          </p:nvSpPr>
          <p:spPr bwMode="auto">
            <a:xfrm>
              <a:off x="1857356" y="884255"/>
              <a:ext cx="1895475" cy="3603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u="none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0000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effectLst>
                    <a:outerShdw dist="35921" dir="2700000" algn="ctr" rotWithShape="0">
                      <a:srgbClr val="808080">
                        <a:alpha val="79999"/>
                      </a:srgbClr>
                    </a:outerShdw>
                  </a:effectLst>
                  <a:latin typeface="Arial Black"/>
                </a:rPr>
                <a:t>Mission</a:t>
              </a:r>
            </a:p>
          </p:txBody>
        </p:sp>
      </p:grp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32048" y="548680"/>
            <a:ext cx="7772400" cy="674687"/>
          </a:xfrm>
          <a:prstGeom prst="rect">
            <a:avLst/>
          </a:prstGeom>
        </p:spPr>
        <p:txBody>
          <a:bodyPr/>
          <a:lstStyle/>
          <a:p>
            <a:pPr algn="r" rtl="1">
              <a:defRPr/>
            </a:pPr>
            <a:r>
              <a:rPr kumimoji="0" lang="ar-SA" sz="3600" u="none" dirty="0">
                <a:solidFill>
                  <a:srgbClr val="A90B2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Nazanin" pitchFamily="2" charset="-78"/>
              </a:rPr>
              <a:t>اهداف</a:t>
            </a:r>
            <a:r>
              <a:rPr kumimoji="0" lang="fa-IR" sz="3600" u="none" dirty="0">
                <a:solidFill>
                  <a:srgbClr val="A90B2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Nazanin" pitchFamily="2" charset="-78"/>
              </a:rPr>
              <a:t> (</a:t>
            </a:r>
            <a:r>
              <a:rPr kumimoji="0" lang="en-US" sz="3600" u="none" dirty="0">
                <a:solidFill>
                  <a:srgbClr val="A90B2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Nazanin" pitchFamily="2" charset="-78"/>
              </a:rPr>
              <a:t>Goals</a:t>
            </a:r>
            <a:r>
              <a:rPr kumimoji="0" lang="fa-IR" sz="3600" u="none" dirty="0">
                <a:solidFill>
                  <a:srgbClr val="A90B2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Nazanin" pitchFamily="2" charset="-78"/>
              </a:rPr>
              <a:t>)</a:t>
            </a:r>
            <a:endParaRPr kumimoji="0" lang="en-US" sz="3600" u="none" dirty="0">
              <a:solidFill>
                <a:srgbClr val="A90B25"/>
              </a:solidFill>
              <a:effectLst>
                <a:outerShdw blurRad="38100" dist="38100" dir="2700000" algn="tl">
                  <a:srgbClr val="C0C0C0"/>
                </a:outerShdw>
              </a:effectLst>
              <a:cs typeface="B Nazanin" pitchFamily="2" charset="-78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247779" y="1484785"/>
            <a:ext cx="7467625" cy="4739804"/>
          </a:xfrm>
          <a:prstGeom prst="rect">
            <a:avLst/>
          </a:prstGeom>
        </p:spPr>
        <p:txBody>
          <a:bodyPr/>
          <a:lstStyle/>
          <a:p>
            <a:pPr marL="457200" indent="-457200" algn="just" rtl="1">
              <a:lnSpc>
                <a:spcPts val="46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  <a:defRPr/>
            </a:pPr>
            <a:r>
              <a:rPr kumimoji="0" lang="ar-SA" sz="3200" u="none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اهداف</a:t>
            </a:r>
            <a:r>
              <a:rPr kumimoji="0" lang="en-US" sz="3200" u="none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 </a:t>
            </a:r>
            <a:r>
              <a:rPr kumimoji="0" lang="en-US" sz="3200" u="non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: </a:t>
            </a:r>
            <a:r>
              <a:rPr kumimoji="0" lang="ar-SA" sz="32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نتايج مشخص و مورد نظري است</a:t>
            </a:r>
            <a:r>
              <a:rPr kumimoji="0" lang="en-US" sz="32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 </a:t>
            </a:r>
            <a:r>
              <a:rPr kumimoji="0" lang="ar-SA" sz="32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كه مي‌بايستي در زمان مشخص حاصل</a:t>
            </a:r>
            <a:r>
              <a:rPr kumimoji="0" lang="en-US" sz="32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 </a:t>
            </a:r>
            <a:r>
              <a:rPr kumimoji="0" lang="ar-SA" sz="32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شود</a:t>
            </a:r>
            <a:r>
              <a:rPr kumimoji="0" lang="en-US" sz="32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.</a:t>
            </a:r>
          </a:p>
          <a:p>
            <a:pPr marL="457200" indent="-457200" algn="just" rtl="1">
              <a:lnSpc>
                <a:spcPts val="46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  <a:defRPr/>
            </a:pPr>
            <a:r>
              <a:rPr kumimoji="0" lang="ar-SA" sz="3200" u="non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منظور </a:t>
            </a:r>
            <a:r>
              <a:rPr kumimoji="0" lang="ar-SA" sz="32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از اهداف، كليه </a:t>
            </a:r>
            <a:r>
              <a:rPr kumimoji="0" lang="ar-SA" sz="3200" u="none" dirty="0">
                <a:solidFill>
                  <a:srgbClr val="A90B2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اهداف كوتاه مدت</a:t>
            </a:r>
            <a:r>
              <a:rPr kumimoji="0" lang="en-US" sz="32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، </a:t>
            </a:r>
            <a:r>
              <a:rPr kumimoji="0" lang="ar-SA" sz="3200" u="none" dirty="0">
                <a:solidFill>
                  <a:srgbClr val="A90B2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ميان مدت</a:t>
            </a:r>
            <a:r>
              <a:rPr kumimoji="0" lang="ar-SA" sz="32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 و </a:t>
            </a:r>
            <a:r>
              <a:rPr kumimoji="0" lang="ar-SA" sz="3200" u="none" dirty="0">
                <a:solidFill>
                  <a:srgbClr val="A90B2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بلند مدت </a:t>
            </a:r>
            <a:r>
              <a:rPr kumimoji="0" lang="ar-SA" sz="32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سازمان است</a:t>
            </a:r>
            <a:r>
              <a:rPr kumimoji="0" lang="en-US" sz="32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 </a:t>
            </a:r>
            <a:r>
              <a:rPr kumimoji="0" lang="ar-SA" sz="32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كه با توجه به نقاط قوت و ضعف دروني سازمان و با عنايت به تهديدها و فرصت‌هاي محيطي و با در نظر گرفتن احتمال تغييرات در آينده، تبيين مي‌شود</a:t>
            </a:r>
            <a:r>
              <a:rPr kumimoji="0" lang="en-US" sz="32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.</a:t>
            </a:r>
            <a:endParaRPr kumimoji="0" lang="en-US" sz="3200" u="none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00213" y="500063"/>
            <a:ext cx="7443787" cy="928687"/>
          </a:xfrm>
        </p:spPr>
        <p:txBody>
          <a:bodyPr>
            <a:normAutofit/>
          </a:bodyPr>
          <a:lstStyle/>
          <a:p>
            <a:pPr algn="r" eaLnBrk="1" hangingPunct="1"/>
            <a:r>
              <a:rPr lang="ar-SA" sz="3600" b="1" dirty="0" smtClean="0">
                <a:solidFill>
                  <a:srgbClr val="A90B25"/>
                </a:solidFill>
                <a:cs typeface="B Nazanin" pitchFamily="2" charset="-78"/>
              </a:rPr>
              <a:t>مثال </a:t>
            </a:r>
            <a:r>
              <a:rPr lang="fa-IR" sz="3600" b="1" dirty="0" smtClean="0">
                <a:solidFill>
                  <a:srgbClr val="A90B25"/>
                </a:solidFill>
                <a:cs typeface="B Nazanin" pitchFamily="2" charset="-78"/>
              </a:rPr>
              <a:t>ا</a:t>
            </a:r>
            <a:r>
              <a:rPr lang="ar-SA" sz="3600" b="1" dirty="0" smtClean="0">
                <a:solidFill>
                  <a:srgbClr val="A90B25"/>
                </a:solidFill>
                <a:cs typeface="B Nazanin" pitchFamily="2" charset="-78"/>
              </a:rPr>
              <a:t>هد</a:t>
            </a:r>
            <a:r>
              <a:rPr lang="fa-IR" sz="3600" b="1" dirty="0" smtClean="0">
                <a:solidFill>
                  <a:srgbClr val="A90B25"/>
                </a:solidFill>
                <a:cs typeface="B Nazanin" pitchFamily="2" charset="-78"/>
              </a:rPr>
              <a:t>ا</a:t>
            </a:r>
            <a:r>
              <a:rPr lang="ar-SA" sz="3600" b="1" dirty="0" smtClean="0">
                <a:solidFill>
                  <a:srgbClr val="A90B25"/>
                </a:solidFill>
                <a:cs typeface="B Nazanin" pitchFamily="2" charset="-78"/>
              </a:rPr>
              <a:t>ف</a:t>
            </a:r>
            <a:r>
              <a:rPr lang="fa-IR" sz="3600" b="1" dirty="0" smtClean="0">
                <a:solidFill>
                  <a:srgbClr val="A90B25"/>
                </a:solidFill>
                <a:cs typeface="B Nazanin" pitchFamily="2" charset="-78"/>
              </a:rPr>
              <a:t> کلان</a:t>
            </a:r>
            <a:endParaRPr lang="en-US" sz="3600" b="1" dirty="0" smtClean="0">
              <a:solidFill>
                <a:srgbClr val="A90B25"/>
              </a:solidFill>
              <a:cs typeface="B Nazanin" pitchFamily="2" charset="-78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79525" y="1714500"/>
            <a:ext cx="7864475" cy="4643438"/>
          </a:xfrm>
        </p:spPr>
        <p:txBody>
          <a:bodyPr/>
          <a:lstStyle/>
          <a:p>
            <a:pPr algn="just" rtl="1" eaLnBrk="1" hangingPunct="1">
              <a:defRPr/>
            </a:pPr>
            <a:r>
              <a:rPr lang="ar-S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B Nazanin" pitchFamily="2" charset="-78"/>
              </a:rPr>
              <a:t>بهبود شيوه زندگي مردم </a:t>
            </a:r>
          </a:p>
          <a:p>
            <a:pPr algn="just" rtl="1" eaLnBrk="1" hangingPunct="1">
              <a:defRPr/>
            </a:pPr>
            <a:r>
              <a:rPr lang="ar-S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B Nazanin" pitchFamily="2" charset="-78"/>
              </a:rPr>
              <a:t>افزايش  سلامت عمومي</a:t>
            </a:r>
          </a:p>
          <a:p>
            <a:pPr algn="just" rtl="1" eaLnBrk="1" hangingPunct="1">
              <a:defRPr/>
            </a:pPr>
            <a:r>
              <a:rPr lang="ar-S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B Nazanin" pitchFamily="2" charset="-78"/>
              </a:rPr>
              <a:t>كاهش بار بيماري ناشي از بيماريهاي واگيردار </a:t>
            </a:r>
            <a:endParaRPr 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B Nazanin" pitchFamily="2" charset="-78"/>
            </a:endParaRPr>
          </a:p>
          <a:p>
            <a:pPr algn="just" rtl="1" eaLnBrk="1" hangingPunct="1">
              <a:defRPr/>
            </a:pPr>
            <a:r>
              <a:rPr lang="ar-S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B Nazanin" pitchFamily="2" charset="-78"/>
              </a:rPr>
              <a:t>كاهش معلوليت ناشي از بيماري خاص </a:t>
            </a:r>
            <a:endParaRPr 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B Nazanin" pitchFamily="2" charset="-78"/>
            </a:endParaRPr>
          </a:p>
          <a:p>
            <a:pPr algn="just" rtl="1" eaLnBrk="1" hangingPunct="1">
              <a:defRPr/>
            </a:pPr>
            <a:r>
              <a:rPr lang="ar-S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B Nazanin" pitchFamily="2" charset="-78"/>
              </a:rPr>
              <a:t>كاهش مرگ</a:t>
            </a:r>
          </a:p>
          <a:p>
            <a:pPr algn="just" rtl="1" eaLnBrk="1" hangingPunct="1">
              <a:defRPr/>
            </a:pPr>
            <a:r>
              <a:rPr lang="ar-S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B Nazanin" pitchFamily="2" charset="-78"/>
              </a:rPr>
              <a:t>ارتقاي كيفيت خدمات در مراكز بهداشتي درماني</a:t>
            </a:r>
            <a:endParaRPr 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B Nazanin" pitchFamily="2" charset="-78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00125" y="428605"/>
            <a:ext cx="7821613" cy="714380"/>
          </a:xfrm>
          <a:prstGeom prst="rect">
            <a:avLst/>
          </a:prstGeom>
        </p:spPr>
        <p:txBody>
          <a:bodyPr/>
          <a:lstStyle/>
          <a:p>
            <a:pPr algn="r" rtl="1">
              <a:defRPr/>
            </a:pPr>
            <a:r>
              <a:rPr kumimoji="0" lang="ar-SA" sz="3200" u="none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Nazanin" pitchFamily="2" charset="-78"/>
              </a:rPr>
              <a:t>ويژگي اهداف</a:t>
            </a:r>
            <a:r>
              <a:rPr kumimoji="0" lang="fa-IR" sz="3200" u="none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Nazanin" pitchFamily="2" charset="-78"/>
              </a:rPr>
              <a:t> اختصاصی</a:t>
            </a:r>
            <a:endParaRPr kumimoji="0" lang="en-US" sz="3200" u="none" dirty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cs typeface="B Nazanin" pitchFamily="2" charset="-78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142976" y="1428736"/>
            <a:ext cx="7858180" cy="4929222"/>
          </a:xfrm>
          <a:prstGeom prst="rect">
            <a:avLst/>
          </a:prstGeom>
        </p:spPr>
        <p:txBody>
          <a:bodyPr/>
          <a:lstStyle/>
          <a:p>
            <a:pPr marL="457200" indent="-457200" algn="just" rtl="1">
              <a:lnSpc>
                <a:spcPct val="12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  <a:defRPr/>
            </a:pPr>
            <a:r>
              <a:rPr kumimoji="0" lang="ar-SA" sz="24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اهداف به هر طريقي كه عنوان شده باشند بايد</a:t>
            </a:r>
            <a:r>
              <a:rPr kumimoji="0" lang="en-US" sz="24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: </a:t>
            </a:r>
          </a:p>
          <a:p>
            <a:pPr marL="457200" indent="-457200" algn="just" rtl="1">
              <a:lnSpc>
                <a:spcPct val="12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×"/>
              <a:defRPr/>
            </a:pPr>
            <a:r>
              <a:rPr kumimoji="0" lang="en-US" sz="2400" u="none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 </a:t>
            </a:r>
            <a:r>
              <a:rPr kumimoji="0" lang="ar-SA" sz="2400" u="none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قادر به </a:t>
            </a:r>
            <a:r>
              <a:rPr kumimoji="0" lang="fa-IR" sz="2400" u="none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هدایت</a:t>
            </a:r>
            <a:r>
              <a:rPr kumimoji="0" lang="ar-SA" sz="2400" u="none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 </a:t>
            </a:r>
            <a:r>
              <a:rPr kumimoji="0" lang="fa-IR" sz="2400" u="none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در موضوع مشخص</a:t>
            </a:r>
            <a:r>
              <a:rPr kumimoji="0" lang="ar-SA" sz="2400" u="none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 </a:t>
            </a:r>
            <a:r>
              <a:rPr kumimoji="0" lang="ar-SA" sz="24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باشند</a:t>
            </a:r>
            <a:r>
              <a:rPr kumimoji="0" lang="fa-IR" sz="24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. </a:t>
            </a:r>
            <a:r>
              <a:rPr kumimoji="0" lang="fa-IR" sz="2400" u="non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                              </a:t>
            </a:r>
            <a:r>
              <a:rPr kumimoji="0" lang="en-US" sz="2400" u="none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S</a:t>
            </a:r>
            <a:r>
              <a:rPr kumimoji="0" lang="en-US" sz="2400" u="non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pecific</a:t>
            </a:r>
            <a:endParaRPr kumimoji="0" lang="en-US" sz="2400" u="none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B Nazanin" pitchFamily="2" charset="-78"/>
            </a:endParaRPr>
          </a:p>
          <a:p>
            <a:pPr marL="457200" indent="-457200" algn="just" rtl="1">
              <a:lnSpc>
                <a:spcPct val="12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×"/>
              <a:defRPr/>
            </a:pPr>
            <a:r>
              <a:rPr kumimoji="0" lang="ar-SA" sz="2400" u="none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قابل</a:t>
            </a:r>
            <a:r>
              <a:rPr kumimoji="0" lang="en-US" sz="2400" u="none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 </a:t>
            </a:r>
            <a:r>
              <a:rPr kumimoji="0" lang="ar-SA" sz="2400" u="none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سنجش</a:t>
            </a:r>
            <a:r>
              <a:rPr kumimoji="0" lang="fa-IR" sz="2400" u="none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 و</a:t>
            </a:r>
            <a:r>
              <a:rPr kumimoji="0" lang="ar-SA" sz="2400" u="none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 كميت‌پذير</a:t>
            </a:r>
            <a:r>
              <a:rPr kumimoji="0" lang="ar-SA" sz="24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 باشد</a:t>
            </a:r>
            <a:r>
              <a:rPr kumimoji="0" lang="fa-IR" sz="24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.      </a:t>
            </a:r>
            <a:r>
              <a:rPr kumimoji="0" lang="fa-IR" sz="2400" u="non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                             </a:t>
            </a:r>
            <a:r>
              <a:rPr kumimoji="0" lang="en-US" sz="2400" u="none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M</a:t>
            </a:r>
            <a:r>
              <a:rPr kumimoji="0" lang="en-US" sz="24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easurable </a:t>
            </a:r>
            <a:r>
              <a:rPr kumimoji="0" lang="fa-IR" sz="24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 </a:t>
            </a:r>
          </a:p>
          <a:p>
            <a:pPr marL="457200" indent="-457200" algn="just" rtl="1">
              <a:lnSpc>
                <a:spcPct val="12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×"/>
              <a:defRPr/>
            </a:pPr>
            <a:r>
              <a:rPr kumimoji="0" lang="ar-SA" sz="2400" u="none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قابل اجرا</a:t>
            </a:r>
            <a:r>
              <a:rPr kumimoji="0" lang="ar-SA" sz="2400" u="none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 </a:t>
            </a:r>
            <a:r>
              <a:rPr kumimoji="0" lang="fa-IR" sz="2400" u="non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(دست </a:t>
            </a:r>
            <a:r>
              <a:rPr kumimoji="0" lang="fa-IR" sz="24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یافتنی) </a:t>
            </a:r>
            <a:r>
              <a:rPr kumimoji="0" lang="ar-SA" sz="24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باشند</a:t>
            </a:r>
            <a:r>
              <a:rPr kumimoji="0" lang="fa-IR" sz="2400" u="non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.                   </a:t>
            </a:r>
            <a:r>
              <a:rPr kumimoji="0" lang="en-US" sz="2400" u="none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A</a:t>
            </a:r>
            <a:r>
              <a:rPr kumimoji="0" lang="en-US" sz="24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chievable/Attainable</a:t>
            </a:r>
          </a:p>
          <a:p>
            <a:pPr marL="457200" indent="-457200" algn="l" rtl="1">
              <a:lnSpc>
                <a:spcPct val="12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×"/>
              <a:defRPr/>
            </a:pPr>
            <a:r>
              <a:rPr kumimoji="0" lang="en-US" sz="2400" u="none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 </a:t>
            </a:r>
            <a:r>
              <a:rPr kumimoji="0" lang="ar-SA" sz="2400" u="none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قابل درك</a:t>
            </a:r>
            <a:r>
              <a:rPr kumimoji="0" lang="fa-IR" sz="2400" u="none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، صریح و مبتنی بر نتیجه</a:t>
            </a:r>
            <a:r>
              <a:rPr kumimoji="0" lang="fa-IR" sz="2400" u="none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 </a:t>
            </a:r>
            <a:r>
              <a:rPr kumimoji="0" lang="ar-SA" sz="24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باشند</a:t>
            </a:r>
            <a:r>
              <a:rPr kumimoji="0" lang="fa-IR" sz="2400" u="non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.</a:t>
            </a:r>
            <a:r>
              <a:rPr kumimoji="0" lang="en-US" sz="2400" u="none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R</a:t>
            </a:r>
            <a:r>
              <a:rPr kumimoji="0" lang="en-US" sz="2400" u="non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esults-oriented     </a:t>
            </a:r>
            <a:r>
              <a:rPr kumimoji="0" lang="en-US" u="non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     </a:t>
            </a:r>
            <a:r>
              <a:rPr kumimoji="0" lang="en-US" u="none" dirty="0">
                <a:effectLst>
                  <a:outerShdw blurRad="38100" dist="38100" dir="2700000" algn="tl">
                    <a:srgbClr val="C0C0C0"/>
                  </a:outerShdw>
                </a:effectLst>
                <a:cs typeface="B Nazanin" pitchFamily="2" charset="-78"/>
              </a:rPr>
              <a:t>(</a:t>
            </a:r>
            <a:r>
              <a:rPr kumimoji="0" lang="en-US" u="none" dirty="0" smtClean="0">
                <a:solidFill>
                  <a:srgbClr val="A90B2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Nazanin" pitchFamily="2" charset="-78"/>
              </a:rPr>
              <a:t>R</a:t>
            </a:r>
            <a:r>
              <a:rPr kumimoji="0" lang="en-US" u="none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B Nazanin" pitchFamily="2" charset="-78"/>
              </a:rPr>
              <a:t>elevant/</a:t>
            </a:r>
            <a:r>
              <a:rPr kumimoji="0" lang="en-US" u="none" dirty="0" smtClean="0">
                <a:solidFill>
                  <a:srgbClr val="A90B2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Nazanin" pitchFamily="2" charset="-78"/>
              </a:rPr>
              <a:t>R</a:t>
            </a:r>
            <a:r>
              <a:rPr kumimoji="0" lang="en-US" u="none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B Nazanin" pitchFamily="2" charset="-78"/>
              </a:rPr>
              <a:t>eliable)</a:t>
            </a:r>
            <a:r>
              <a:rPr kumimoji="0" lang="en-US" u="non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 </a:t>
            </a:r>
            <a:endParaRPr kumimoji="0" lang="en-US" u="none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B Nazanin" pitchFamily="2" charset="-78"/>
            </a:endParaRPr>
          </a:p>
          <a:p>
            <a:pPr marL="457200" indent="-457200" algn="just" rtl="1">
              <a:lnSpc>
                <a:spcPct val="12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×"/>
              <a:defRPr/>
            </a:pPr>
            <a:r>
              <a:rPr kumimoji="0" lang="ar-SA" sz="24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ب</a:t>
            </a:r>
            <a:r>
              <a:rPr kumimoji="0" lang="fa-IR" sz="24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ر</a:t>
            </a:r>
            <a:r>
              <a:rPr kumimoji="0" lang="ar-SA" sz="24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ا </a:t>
            </a:r>
            <a:r>
              <a:rPr kumimoji="0" lang="fa-IR" sz="24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ی </a:t>
            </a:r>
            <a:r>
              <a:rPr kumimoji="0" lang="ar-SA" sz="24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هر هدفي يك </a:t>
            </a:r>
            <a:r>
              <a:rPr kumimoji="0" lang="ar-SA" sz="2400" u="none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زمان حصول</a:t>
            </a:r>
            <a:r>
              <a:rPr kumimoji="0" lang="ar-SA" sz="2400" u="none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 </a:t>
            </a:r>
            <a:r>
              <a:rPr kumimoji="0" lang="ar-SA" sz="24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مشخص باشد</a:t>
            </a:r>
            <a:r>
              <a:rPr kumimoji="0" lang="fa-IR" sz="2400" u="non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.     </a:t>
            </a:r>
            <a:r>
              <a:rPr kumimoji="0" lang="en-US" sz="2400" u="none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T</a:t>
            </a:r>
            <a:r>
              <a:rPr kumimoji="0" lang="en-US" sz="24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ime –bound</a:t>
            </a:r>
            <a:r>
              <a:rPr kumimoji="0" lang="fa-IR" sz="24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 همچنین:</a:t>
            </a:r>
            <a:endParaRPr kumimoji="0" lang="en-US" sz="2400" u="none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B Nazanin" pitchFamily="2" charset="-78"/>
            </a:endParaRPr>
          </a:p>
          <a:p>
            <a:pPr marL="457200" indent="-457200" algn="just" rtl="1">
              <a:lnSpc>
                <a:spcPct val="12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×"/>
              <a:defRPr/>
            </a:pPr>
            <a:r>
              <a:rPr kumimoji="0" lang="ar-SA" sz="24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مي‌بايستي </a:t>
            </a:r>
            <a:r>
              <a:rPr kumimoji="0" lang="ar-SA" sz="2400" u="none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همبستگي و حمايت متقابل بين اهداف</a:t>
            </a:r>
            <a:r>
              <a:rPr kumimoji="0" lang="ar-SA" sz="2400" u="none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 </a:t>
            </a:r>
            <a:r>
              <a:rPr kumimoji="0" lang="ar-SA" sz="24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وجود</a:t>
            </a:r>
            <a:r>
              <a:rPr kumimoji="0" lang="en-US" sz="24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 </a:t>
            </a:r>
            <a:r>
              <a:rPr kumimoji="0" lang="ar-SA" sz="24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داشته</a:t>
            </a:r>
            <a:r>
              <a:rPr kumimoji="0" lang="en-US" sz="24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 </a:t>
            </a:r>
            <a:r>
              <a:rPr kumimoji="0" lang="ar-SA" sz="24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باشد</a:t>
            </a:r>
            <a:r>
              <a:rPr kumimoji="0" lang="en-US" sz="24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.</a:t>
            </a:r>
          </a:p>
          <a:p>
            <a:pPr marL="457200" indent="-457200" algn="just" rtl="1">
              <a:lnSpc>
                <a:spcPct val="12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×"/>
              <a:defRPr/>
            </a:pPr>
            <a:r>
              <a:rPr kumimoji="0" lang="ar-SA" sz="2400" u="none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سازگار</a:t>
            </a:r>
            <a:r>
              <a:rPr kumimoji="0" lang="en-US" sz="2400" u="none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 </a:t>
            </a:r>
            <a:r>
              <a:rPr kumimoji="0" lang="ar-SA" sz="2400" u="none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با موازين اخلاقي و اجتماعي</a:t>
            </a:r>
            <a:r>
              <a:rPr kumimoji="0" lang="ar-SA" sz="2400" u="none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 </a:t>
            </a:r>
            <a:r>
              <a:rPr kumimoji="0" lang="ar-SA" sz="24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جامعه و</a:t>
            </a:r>
            <a:r>
              <a:rPr kumimoji="0" lang="en-US" sz="24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 </a:t>
            </a:r>
            <a:r>
              <a:rPr kumimoji="0" lang="ar-SA" sz="24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سازمان باشند</a:t>
            </a:r>
            <a:r>
              <a:rPr kumimoji="0" lang="en-US" sz="24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3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214414" y="642918"/>
            <a:ext cx="7358086" cy="636574"/>
          </a:xfrm>
          <a:prstGeom prst="rect">
            <a:avLst/>
          </a:prstGeom>
        </p:spPr>
        <p:txBody>
          <a:bodyPr/>
          <a:lstStyle/>
          <a:p>
            <a:pPr algn="r" rtl="1">
              <a:defRPr/>
            </a:pPr>
            <a:r>
              <a:rPr kumimoji="0" lang="fa-IR" sz="2800" u="none" dirty="0">
                <a:solidFill>
                  <a:srgbClr val="5C002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Nazanin" pitchFamily="2" charset="-78"/>
              </a:rPr>
              <a:t>اهداف کلان معاونت بهداشتی دانشگاه</a:t>
            </a:r>
            <a:endParaRPr kumimoji="0" lang="en-US" sz="2800" u="none" dirty="0">
              <a:solidFill>
                <a:srgbClr val="5C002E"/>
              </a:solidFill>
              <a:effectLst>
                <a:outerShdw blurRad="38100" dist="38100" dir="2700000" algn="tl">
                  <a:srgbClr val="C0C0C0"/>
                </a:outerShdw>
              </a:effectLst>
              <a:cs typeface="B Nazanin" pitchFamily="2" charset="-78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285852" y="1428736"/>
            <a:ext cx="7429552" cy="5072098"/>
          </a:xfrm>
          <a:prstGeom prst="rect">
            <a:avLst/>
          </a:prstGeom>
        </p:spPr>
        <p:txBody>
          <a:bodyPr/>
          <a:lstStyle/>
          <a:p>
            <a:pPr marL="457200" indent="-457200" algn="just" rtl="1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  <a:defRPr/>
            </a:pPr>
            <a:r>
              <a:rPr kumimoji="0" lang="fa-IR" sz="28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اهداف کلان این حوزه برای نیل به ماموریت فوق با تکیه بر اصول و روش های اسلامی، عدالت اجتماعی، حفظ و احترام به کرامت انسانی و رضایتمندی مشتریان و حمایت از گروه های آسیب پذیر عبارتنداز:</a:t>
            </a:r>
          </a:p>
          <a:p>
            <a:pPr marL="457200" indent="-457200" algn="just" rtl="1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  <a:defRPr/>
            </a:pPr>
            <a:r>
              <a:rPr kumimoji="0" lang="en-US" sz="2800" u="none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.G1</a:t>
            </a:r>
            <a:r>
              <a:rPr kumimoji="0" lang="fa-IR" sz="2800" u="none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بهبود شیوه زندگی با توجه به شعار انسان سالم محور توسعه پایدار</a:t>
            </a:r>
          </a:p>
          <a:p>
            <a:pPr marL="457200" indent="-457200" algn="just" rtl="1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  <a:defRPr/>
            </a:pPr>
            <a:r>
              <a:rPr kumimoji="0" lang="en-US" sz="2800" u="none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.G2 </a:t>
            </a:r>
            <a:r>
              <a:rPr kumimoji="0" lang="fa-IR" sz="2800" u="none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افزایش دسترسی اقشار جامعه به خدمات بهداشتی</a:t>
            </a:r>
          </a:p>
          <a:p>
            <a:pPr marL="457200" indent="-457200" algn="just" rtl="1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  <a:defRPr/>
            </a:pPr>
            <a:r>
              <a:rPr kumimoji="0" lang="en-US" sz="2800" u="none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.G3 </a:t>
            </a:r>
            <a:r>
              <a:rPr kumimoji="0" lang="fa-IR" sz="2800" u="none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ارتقای سطح شاخص های سلامت جامعه</a:t>
            </a:r>
          </a:p>
          <a:p>
            <a:pPr marL="457200" indent="-457200" algn="just" rtl="1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  <a:defRPr/>
            </a:pPr>
            <a:r>
              <a:rPr kumimoji="0" lang="en-US" sz="2800" u="none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.G4</a:t>
            </a:r>
            <a:r>
              <a:rPr kumimoji="0" lang="fa-IR" sz="2800" u="none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افزایش میزان رضایتمندی مشتریان</a:t>
            </a:r>
            <a:endParaRPr kumimoji="0" lang="en-US" sz="2800" u="none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B Nazanin" pitchFamily="2" charset="-78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00128" y="357166"/>
            <a:ext cx="7772400" cy="785818"/>
          </a:xfrm>
          <a:prstGeom prst="rect">
            <a:avLst/>
          </a:prstGeom>
        </p:spPr>
        <p:txBody>
          <a:bodyPr/>
          <a:lstStyle/>
          <a:p>
            <a:pPr algn="r" rtl="1">
              <a:defRPr/>
            </a:pPr>
            <a:r>
              <a:rPr kumimoji="0" lang="fa-IR" sz="3200" u="none" dirty="0">
                <a:solidFill>
                  <a:srgbClr val="5C002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اهداف عینی معاونت بهداشتی دانشگاه</a:t>
            </a:r>
            <a:endParaRPr kumimoji="0" lang="en-US" sz="3200" u="none" dirty="0">
              <a:solidFill>
                <a:srgbClr val="5C002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B Nazanin" pitchFamily="2" charset="-78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000099" y="1071546"/>
            <a:ext cx="7964513" cy="5429288"/>
          </a:xfrm>
          <a:prstGeom prst="rect">
            <a:avLst/>
          </a:prstGeom>
        </p:spPr>
        <p:txBody>
          <a:bodyPr/>
          <a:lstStyle/>
          <a:p>
            <a:pPr marL="457200" indent="-457200" algn="just" rtl="1">
              <a:spcBef>
                <a:spcPct val="20000"/>
              </a:spcBef>
              <a:buClr>
                <a:srgbClr val="A50021"/>
              </a:buClr>
              <a:buSzPct val="75000"/>
              <a:defRPr/>
            </a:pPr>
            <a:r>
              <a:rPr kumimoji="0" lang="en-US" sz="2400" u="none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.G1</a:t>
            </a:r>
            <a:r>
              <a:rPr kumimoji="0" lang="fa-IR" sz="2400" u="none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بهبود شیوه زندگی با توجه به شعار انسان سالم محور توسعه پایدار</a:t>
            </a:r>
          </a:p>
          <a:p>
            <a:pPr marL="457200" indent="-457200" algn="just" rtl="1">
              <a:spcBef>
                <a:spcPct val="20000"/>
              </a:spcBef>
              <a:buClr>
                <a:srgbClr val="A50021"/>
              </a:buClr>
              <a:buSzPct val="75000"/>
              <a:defRPr/>
            </a:pPr>
            <a:r>
              <a:rPr kumimoji="0" lang="en-US" sz="24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G1O1</a:t>
            </a:r>
            <a:r>
              <a:rPr kumimoji="0" lang="fa-IR" sz="24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. افزایش استفاده از رسانه های جمعی به میزان 20% از وضعیت موجود تا پایان سال </a:t>
            </a:r>
            <a:r>
              <a:rPr kumimoji="0" lang="fa-IR" sz="2400" u="non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1391</a:t>
            </a:r>
            <a:endParaRPr kumimoji="0" lang="fa-IR" sz="2400" u="none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B Nazanin" pitchFamily="2" charset="-78"/>
            </a:endParaRPr>
          </a:p>
          <a:p>
            <a:pPr marL="457200" indent="-457200" algn="just" rtl="1">
              <a:spcBef>
                <a:spcPct val="20000"/>
              </a:spcBef>
              <a:buClr>
                <a:srgbClr val="A50021"/>
              </a:buClr>
              <a:buSzPct val="75000"/>
              <a:defRPr/>
            </a:pPr>
            <a:r>
              <a:rPr kumimoji="0" lang="en-US" sz="2400" u="none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.G2 </a:t>
            </a:r>
            <a:r>
              <a:rPr kumimoji="0" lang="fa-IR" sz="2400" u="none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افزایش دسترسی اقشار جامعه به خدمات بهداشتی</a:t>
            </a:r>
          </a:p>
          <a:p>
            <a:pPr marL="457200" indent="-457200" algn="just" rtl="1">
              <a:spcBef>
                <a:spcPct val="20000"/>
              </a:spcBef>
              <a:buClr>
                <a:srgbClr val="A50021"/>
              </a:buClr>
              <a:buSzPct val="75000"/>
              <a:defRPr/>
            </a:pPr>
            <a:r>
              <a:rPr kumimoji="0" lang="en-US" sz="24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G2O1</a:t>
            </a:r>
            <a:r>
              <a:rPr kumimoji="0" lang="fa-IR" sz="24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. واگذاری فضاها و تجهیزات نظام بهداشتی در خارج از وقت اداری به بخش غیر دولتی برابر ضوابط به میزان 2% در هر سال تا پایان سال </a:t>
            </a:r>
            <a:r>
              <a:rPr kumimoji="0" lang="fa-IR" sz="2400" u="non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1391</a:t>
            </a:r>
            <a:endParaRPr kumimoji="0" lang="fa-IR" sz="2400" u="none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B Nazanin" pitchFamily="2" charset="-78"/>
            </a:endParaRPr>
          </a:p>
          <a:p>
            <a:pPr marL="457200" indent="-457200" algn="just" rtl="1">
              <a:spcBef>
                <a:spcPct val="20000"/>
              </a:spcBef>
              <a:buClr>
                <a:srgbClr val="A50021"/>
              </a:buClr>
              <a:buSzPct val="75000"/>
              <a:defRPr/>
            </a:pPr>
            <a:r>
              <a:rPr kumimoji="0" lang="en-US" sz="2400" u="none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G3 </a:t>
            </a:r>
            <a:r>
              <a:rPr kumimoji="0" lang="fa-IR" sz="2400" u="none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. ارتقای سطح شاخص های سلامت جامعه</a:t>
            </a:r>
          </a:p>
          <a:p>
            <a:pPr marL="457200" indent="-457200" algn="just" rtl="1">
              <a:spcBef>
                <a:spcPct val="20000"/>
              </a:spcBef>
              <a:buClr>
                <a:srgbClr val="A50021"/>
              </a:buClr>
              <a:buSzPct val="75000"/>
              <a:defRPr/>
            </a:pPr>
            <a:r>
              <a:rPr kumimoji="0" lang="en-US" sz="24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G3O1</a:t>
            </a:r>
            <a:r>
              <a:rPr kumimoji="0" lang="fa-IR" sz="24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. افزایش فعالیت های پژوهشی کاربردی به میزان 50% وضعیت موجود تا پایان سال </a:t>
            </a:r>
            <a:r>
              <a:rPr kumimoji="0" lang="fa-IR" sz="2400" u="non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1391</a:t>
            </a:r>
            <a:endParaRPr kumimoji="0" lang="fa-IR" sz="2400" u="none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B Nazanin" pitchFamily="2" charset="-78"/>
            </a:endParaRPr>
          </a:p>
          <a:p>
            <a:pPr marL="457200" indent="-457200" algn="just" rtl="1">
              <a:spcBef>
                <a:spcPct val="20000"/>
              </a:spcBef>
              <a:buClr>
                <a:srgbClr val="A50021"/>
              </a:buClr>
              <a:buSzPct val="75000"/>
              <a:defRPr/>
            </a:pPr>
            <a:r>
              <a:rPr kumimoji="0" lang="en-US" sz="2400" u="none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.G4</a:t>
            </a:r>
            <a:r>
              <a:rPr kumimoji="0" lang="fa-IR" sz="2400" u="none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 افزایش میزان رضایتمندی مشتریان</a:t>
            </a:r>
            <a:endParaRPr kumimoji="0" lang="en-US" sz="2400" u="none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B Nazanin" pitchFamily="2" charset="-78"/>
            </a:endParaRPr>
          </a:p>
          <a:p>
            <a:pPr marL="457200" indent="-457200" algn="just" rtl="1">
              <a:spcBef>
                <a:spcPct val="20000"/>
              </a:spcBef>
              <a:buClr>
                <a:srgbClr val="A50021"/>
              </a:buClr>
              <a:buSzPct val="75000"/>
              <a:defRPr/>
            </a:pPr>
            <a:r>
              <a:rPr kumimoji="0" lang="en-US" sz="24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G4O1</a:t>
            </a:r>
            <a:r>
              <a:rPr kumimoji="0" lang="fa-IR" sz="24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. افزایش تعداد فرایندهای ارتقای کیفیت به میزان 20% وضع موجود در هر سال تا پایان سال </a:t>
            </a:r>
            <a:r>
              <a:rPr kumimoji="0" lang="fa-IR" sz="2400" u="non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1391</a:t>
            </a:r>
            <a:endParaRPr kumimoji="0" lang="fa-IR" sz="2400" u="none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B Nazanin" pitchFamily="2" charset="-78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9" name="Rectangle 23"/>
          <p:cNvSpPr>
            <a:spLocks noGrp="1" noChangeArrowheads="1"/>
          </p:cNvSpPr>
          <p:nvPr>
            <p:ph type="title"/>
          </p:nvPr>
        </p:nvSpPr>
        <p:spPr>
          <a:xfrm>
            <a:off x="899592" y="285728"/>
            <a:ext cx="7992888" cy="1143008"/>
          </a:xfrm>
        </p:spPr>
        <p:txBody>
          <a:bodyPr>
            <a:noAutofit/>
          </a:bodyPr>
          <a:lstStyle/>
          <a:p>
            <a:pPr algn="ctr"/>
            <a:r>
              <a:rPr lang="fa-IR" sz="3200" b="1" dirty="0" smtClean="0">
                <a:solidFill>
                  <a:srgbClr val="660033"/>
                </a:solidFill>
                <a:cs typeface="B Mitra" pitchFamily="2" charset="-78"/>
              </a:rPr>
              <a:t/>
            </a:r>
            <a:br>
              <a:rPr lang="fa-IR" sz="3200" b="1" dirty="0" smtClean="0">
                <a:solidFill>
                  <a:srgbClr val="660033"/>
                </a:solidFill>
                <a:cs typeface="B Mitra" pitchFamily="2" charset="-78"/>
              </a:rPr>
            </a:br>
            <a:r>
              <a:rPr lang="fa-IR" sz="3200" b="1" dirty="0" smtClean="0">
                <a:solidFill>
                  <a:srgbClr val="660033"/>
                </a:solidFill>
                <a:cs typeface="B Mitra" pitchFamily="2" charset="-78"/>
              </a:rPr>
              <a:t>شناسایی عوامل محيطي (</a:t>
            </a:r>
            <a:r>
              <a:rPr lang="en-US" sz="3200" b="1" dirty="0" smtClean="0">
                <a:solidFill>
                  <a:srgbClr val="660033"/>
                </a:solidFill>
                <a:cs typeface="B Mitra" pitchFamily="2" charset="-78"/>
              </a:rPr>
              <a:t>SWOT</a:t>
            </a:r>
            <a:r>
              <a:rPr lang="fa-IR" sz="3200" b="1" dirty="0" smtClean="0">
                <a:solidFill>
                  <a:srgbClr val="660033"/>
                </a:solidFill>
                <a:cs typeface="B Mitra" pitchFamily="2" charset="-78"/>
              </a:rPr>
              <a:t>)</a:t>
            </a:r>
            <a:r>
              <a:rPr lang="en-US" sz="3200" b="1" dirty="0" smtClean="0">
                <a:solidFill>
                  <a:srgbClr val="660033"/>
                </a:solidFill>
                <a:cs typeface="B Mitra" pitchFamily="2" charset="-78"/>
              </a:rPr>
              <a:t> </a:t>
            </a:r>
            <a:endParaRPr lang="en-US" sz="3200" b="1" dirty="0">
              <a:solidFill>
                <a:srgbClr val="660033"/>
              </a:solidFill>
              <a:cs typeface="B Mitra" pitchFamily="2" charset="-78"/>
            </a:endParaRPr>
          </a:p>
        </p:txBody>
      </p:sp>
      <p:graphicFrame>
        <p:nvGraphicFramePr>
          <p:cNvPr id="14400" name="Group 64"/>
          <p:cNvGraphicFramePr>
            <a:graphicFrameLocks noGrp="1"/>
          </p:cNvGraphicFramePr>
          <p:nvPr>
            <p:ph sz="half" idx="2"/>
          </p:nvPr>
        </p:nvGraphicFramePr>
        <p:xfrm>
          <a:off x="1403078" y="1928802"/>
          <a:ext cx="7169450" cy="3937640"/>
        </p:xfrm>
        <a:graphic>
          <a:graphicData uri="http://schemas.openxmlformats.org/drawingml/2006/table">
            <a:tbl>
              <a:tblPr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821932"/>
                <a:gridCol w="2957262"/>
                <a:gridCol w="2390256"/>
              </a:tblGrid>
              <a:tr h="1285616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B Nazanin" pitchFamily="2" charset="-78"/>
                        </a:rPr>
                        <a:t>نوع اثر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B Nazanin" pitchFamily="2" charset="-78"/>
                        </a:rPr>
                        <a:t>   محیط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B Nazanin" pitchFamily="2" charset="-78"/>
                        </a:rPr>
                        <a:t>POSITIVE</a:t>
                      </a:r>
                      <a:r>
                        <a:rPr kumimoji="0" lang="fa-I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B Nazanin" pitchFamily="2" charset="-78"/>
                        </a:rPr>
                        <a:t> (+)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B Nazanin" pitchFamily="2" charset="-78"/>
                        </a:rPr>
                        <a:t>NEGATIVE</a:t>
                      </a:r>
                      <a:r>
                        <a:rPr kumimoji="0" lang="fa-I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B Nazanin" pitchFamily="2" charset="-78"/>
                        </a:rPr>
                        <a:t> (-)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2672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B Nazanin" pitchFamily="2" charset="-78"/>
                        </a:rPr>
                        <a:t>داخل سازمان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B Nazanin" pitchFamily="2" charset="-78"/>
                        </a:rPr>
                        <a:t>نقاط قوت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B Nazanin" pitchFamily="2" charset="-78"/>
                        </a:rPr>
                        <a:t>(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B Nazanin" pitchFamily="2" charset="-78"/>
                        </a:rPr>
                        <a:t>STRENGTHS</a:t>
                      </a:r>
                      <a:r>
                        <a:rPr kumimoji="0" lang="fa-I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B Nazanin" pitchFamily="2" charset="-78"/>
                        </a:rPr>
                        <a:t>)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B Nazanin" pitchFamily="2" charset="-78"/>
                        </a:rPr>
                        <a:t>نقاط ضعف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B Nazanin" pitchFamily="2" charset="-78"/>
                        </a:rPr>
                        <a:t>WEAKNESSES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25304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B Nazanin" pitchFamily="2" charset="-78"/>
                        </a:rPr>
                        <a:t>خارج سازمان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B Nazanin" pitchFamily="2" charset="-78"/>
                        </a:rPr>
                        <a:t>فرصت ها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B Nazanin" pitchFamily="2" charset="-78"/>
                        </a:rPr>
                        <a:t>(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B Nazanin" pitchFamily="2" charset="-78"/>
                        </a:rPr>
                        <a:t>OPPORTUNITIES</a:t>
                      </a:r>
                      <a:r>
                        <a:rPr kumimoji="0" lang="fa-I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B Nazanin" pitchFamily="2" charset="-78"/>
                        </a:rPr>
                        <a:t>)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B Nazanin" pitchFamily="2" charset="-78"/>
                        </a:rPr>
                        <a:t>تهدیدها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B Nazanin" pitchFamily="2" charset="-78"/>
                        </a:rPr>
                        <a:t>(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B Nazanin" pitchFamily="2" charset="-78"/>
                        </a:rPr>
                        <a:t>Threats</a:t>
                      </a:r>
                      <a:r>
                        <a:rPr kumimoji="0" lang="fa-I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B Nazanin" pitchFamily="2" charset="-78"/>
                        </a:rPr>
                        <a:t>)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2" name="Straight Connector 11"/>
          <p:cNvCxnSpPr/>
          <p:nvPr/>
        </p:nvCxnSpPr>
        <p:spPr>
          <a:xfrm rot="10800000">
            <a:off x="1357290" y="1928802"/>
            <a:ext cx="1785950" cy="1214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1115616" y="722784"/>
            <a:ext cx="7772400" cy="762000"/>
          </a:xfrm>
        </p:spPr>
        <p:txBody>
          <a:bodyPr>
            <a:normAutofit/>
          </a:bodyPr>
          <a:lstStyle/>
          <a:p>
            <a:pPr algn="r"/>
            <a:r>
              <a:rPr lang="ar-SA" sz="3600" b="1" dirty="0" smtClean="0">
                <a:solidFill>
                  <a:srgbClr val="660033"/>
                </a:solidFill>
                <a:latin typeface="Trafic Mazar" pitchFamily="10" charset="-78"/>
                <a:cs typeface="B Nazanin" pitchFamily="2" charset="-78"/>
              </a:rPr>
              <a:t>نقاط قوت</a:t>
            </a:r>
            <a:r>
              <a:rPr lang="en-US" sz="3600" b="1" dirty="0" smtClean="0">
                <a:solidFill>
                  <a:srgbClr val="660033"/>
                </a:solidFill>
                <a:latin typeface="Trafic Mazar" pitchFamily="10" charset="-78"/>
                <a:cs typeface="B Nazanin" pitchFamily="2" charset="-78"/>
              </a:rPr>
              <a:t> </a:t>
            </a:r>
            <a:r>
              <a:rPr lang="en-US" sz="3600" b="1" dirty="0" smtClean="0">
                <a:solidFill>
                  <a:srgbClr val="660033"/>
                </a:solidFill>
                <a:cs typeface="B Nazanin" pitchFamily="2" charset="-78"/>
              </a:rPr>
              <a:t>: </a:t>
            </a:r>
            <a:r>
              <a:rPr lang="en-US" sz="3600" b="1" dirty="0" smtClean="0">
                <a:solidFill>
                  <a:srgbClr val="660033"/>
                </a:solidFill>
                <a:latin typeface="Trafic Mazar" pitchFamily="10" charset="-78"/>
                <a:cs typeface="B Nazanin" pitchFamily="2" charset="-78"/>
              </a:rPr>
              <a:t>(</a:t>
            </a:r>
            <a:r>
              <a:rPr lang="en-US" sz="3600" b="1" dirty="0" smtClean="0">
                <a:solidFill>
                  <a:srgbClr val="660033"/>
                </a:solidFill>
                <a:cs typeface="B Nazanin" pitchFamily="2" charset="-78"/>
              </a:rPr>
              <a:t>Strengths</a:t>
            </a:r>
            <a:r>
              <a:rPr lang="en-US" sz="3600" b="1" dirty="0" smtClean="0">
                <a:solidFill>
                  <a:srgbClr val="660033"/>
                </a:solidFill>
                <a:latin typeface="Trafic Mazar" pitchFamily="10" charset="-78"/>
                <a:cs typeface="B Nazanin" pitchFamily="2" charset="-78"/>
              </a:rPr>
              <a:t>)</a:t>
            </a:r>
            <a:endParaRPr lang="en-US" sz="3600" b="1" u="sng" dirty="0">
              <a:solidFill>
                <a:srgbClr val="660033"/>
              </a:solidFill>
              <a:latin typeface="Trafic Mazar" pitchFamily="10" charset="-78"/>
              <a:cs typeface="B Nazanin" pitchFamily="2" charset="-78"/>
            </a:endParaRPr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259632" y="1682080"/>
            <a:ext cx="7427168" cy="1386880"/>
          </a:xfrm>
        </p:spPr>
        <p:txBody>
          <a:bodyPr>
            <a:normAutofit/>
          </a:bodyPr>
          <a:lstStyle/>
          <a:p>
            <a:pPr algn="just" rtl="1">
              <a:lnSpc>
                <a:spcPct val="150000"/>
              </a:lnSpc>
            </a:pPr>
            <a:r>
              <a:rPr lang="ar-SA" b="1" dirty="0" smtClean="0">
                <a:solidFill>
                  <a:srgbClr val="000050"/>
                </a:solidFill>
                <a:cs typeface="B Nazanin" pitchFamily="2" charset="-78"/>
              </a:rPr>
              <a:t>وجود </a:t>
            </a:r>
            <a:r>
              <a:rPr lang="ar-SA" b="1" dirty="0">
                <a:solidFill>
                  <a:srgbClr val="000050"/>
                </a:solidFill>
                <a:cs typeface="B Nazanin" pitchFamily="2" charset="-78"/>
              </a:rPr>
              <a:t>منابع مورد نياز در </a:t>
            </a:r>
            <a:r>
              <a:rPr lang="ar-SA" b="1" dirty="0" smtClean="0">
                <a:solidFill>
                  <a:srgbClr val="000050"/>
                </a:solidFill>
                <a:cs typeface="B Nazanin" pitchFamily="2" charset="-78"/>
              </a:rPr>
              <a:t>سازمان</a:t>
            </a:r>
            <a:r>
              <a:rPr lang="en-US" b="1" dirty="0" smtClean="0">
                <a:solidFill>
                  <a:srgbClr val="000050"/>
                </a:solidFill>
                <a:cs typeface="B Nazanin" pitchFamily="2" charset="-78"/>
              </a:rPr>
              <a:t>، </a:t>
            </a:r>
            <a:r>
              <a:rPr lang="ar-SA" b="1" dirty="0">
                <a:solidFill>
                  <a:srgbClr val="000050"/>
                </a:solidFill>
                <a:cs typeface="B Nazanin" pitchFamily="2" charset="-78"/>
              </a:rPr>
              <a:t>براي </a:t>
            </a:r>
            <a:r>
              <a:rPr lang="ar-SA" b="1" dirty="0" smtClean="0">
                <a:solidFill>
                  <a:srgbClr val="000050"/>
                </a:solidFill>
                <a:cs typeface="B Nazanin" pitchFamily="2" charset="-78"/>
              </a:rPr>
              <a:t>توليد</a:t>
            </a:r>
            <a:r>
              <a:rPr lang="fa-IR" b="1" dirty="0" smtClean="0">
                <a:solidFill>
                  <a:srgbClr val="000050"/>
                </a:solidFill>
                <a:cs typeface="B Nazanin" pitchFamily="2" charset="-78"/>
              </a:rPr>
              <a:t>/</a:t>
            </a:r>
            <a:r>
              <a:rPr lang="en-US" b="1" dirty="0" smtClean="0">
                <a:solidFill>
                  <a:srgbClr val="000050"/>
                </a:solidFill>
                <a:cs typeface="B Nazanin" pitchFamily="2" charset="-78"/>
              </a:rPr>
              <a:t> </a:t>
            </a:r>
            <a:r>
              <a:rPr lang="ar-SA" b="1" dirty="0">
                <a:solidFill>
                  <a:srgbClr val="000050"/>
                </a:solidFill>
                <a:cs typeface="B Nazanin" pitchFamily="2" charset="-78"/>
              </a:rPr>
              <a:t>ارائه خدمات در بازار تعيين </a:t>
            </a:r>
            <a:r>
              <a:rPr lang="ar-SA" b="1" dirty="0" smtClean="0">
                <a:solidFill>
                  <a:srgbClr val="000050"/>
                </a:solidFill>
                <a:cs typeface="B Nazanin" pitchFamily="2" charset="-78"/>
              </a:rPr>
              <a:t>شده</a:t>
            </a:r>
            <a:r>
              <a:rPr lang="fa-IR" b="1" dirty="0" smtClean="0">
                <a:solidFill>
                  <a:srgbClr val="000050"/>
                </a:solidFill>
                <a:cs typeface="B Nazanin" pitchFamily="2" charset="-78"/>
              </a:rPr>
              <a:t>،</a:t>
            </a:r>
            <a:r>
              <a:rPr lang="ar-SA" b="1" dirty="0" smtClean="0">
                <a:solidFill>
                  <a:srgbClr val="000050"/>
                </a:solidFill>
                <a:cs typeface="B Nazanin" pitchFamily="2" charset="-78"/>
              </a:rPr>
              <a:t> </a:t>
            </a:r>
            <a:r>
              <a:rPr lang="ar-SA" b="1" dirty="0">
                <a:solidFill>
                  <a:srgbClr val="000050"/>
                </a:solidFill>
                <a:cs typeface="B Nazanin" pitchFamily="2" charset="-78"/>
              </a:rPr>
              <a:t>را نقاط قوت </a:t>
            </a:r>
            <a:r>
              <a:rPr lang="ar-SA" b="1" dirty="0" smtClean="0">
                <a:solidFill>
                  <a:srgbClr val="000050"/>
                </a:solidFill>
                <a:cs typeface="B Nazanin" pitchFamily="2" charset="-78"/>
              </a:rPr>
              <a:t>گويند</a:t>
            </a:r>
            <a:r>
              <a:rPr lang="en-US" b="1" dirty="0" smtClean="0">
                <a:solidFill>
                  <a:srgbClr val="000050"/>
                </a:solidFill>
                <a:cs typeface="B Nazanin" pitchFamily="2" charset="-78"/>
              </a:rPr>
              <a:t>.</a:t>
            </a:r>
            <a:endParaRPr lang="en-US" b="1" dirty="0">
              <a:solidFill>
                <a:srgbClr val="000050"/>
              </a:solidFill>
              <a:cs typeface="B Nazanin" pitchFamily="2" charset="-78"/>
            </a:endParaRPr>
          </a:p>
        </p:txBody>
      </p:sp>
      <p:sp>
        <p:nvSpPr>
          <p:cNvPr id="11" name="Rectangle 2"/>
          <p:cNvSpPr txBox="1">
            <a:spLocks noRot="1" noChangeArrowheads="1"/>
          </p:cNvSpPr>
          <p:nvPr/>
        </p:nvSpPr>
        <p:spPr>
          <a:xfrm>
            <a:off x="1264096" y="3374504"/>
            <a:ext cx="7772400" cy="9906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lvl="0" algn="just" rtl="1" fontAlgn="auto">
              <a:spcAft>
                <a:spcPts val="0"/>
              </a:spcAft>
            </a:pPr>
            <a:r>
              <a:rPr kumimoji="0" lang="ar-SA" sz="3600" u="none" dirty="0" smtClean="0">
                <a:solidFill>
                  <a:srgbClr val="660033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B Nazanin" pitchFamily="2" charset="-78"/>
              </a:rPr>
              <a:t>نقاط ضعف</a:t>
            </a:r>
            <a:r>
              <a:rPr kumimoji="0" lang="en-US" sz="3600" u="none" dirty="0" smtClean="0">
                <a:solidFill>
                  <a:srgbClr val="660033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B Nazanin" pitchFamily="2" charset="-78"/>
              </a:rPr>
              <a:t>(</a:t>
            </a:r>
            <a:r>
              <a:rPr kumimoji="0" lang="en-US" sz="3600" u="none" dirty="0" smtClean="0">
                <a:solidFill>
                  <a:srgbClr val="660033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B Nazanin" pitchFamily="2" charset="-78"/>
              </a:rPr>
              <a:t>Weaknesses</a:t>
            </a:r>
            <a:r>
              <a:rPr kumimoji="0" lang="en-US" sz="3600" u="none" dirty="0" smtClean="0">
                <a:solidFill>
                  <a:srgbClr val="660033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B Nazanin" pitchFamily="2" charset="-78"/>
              </a:rPr>
              <a:t>)</a:t>
            </a:r>
            <a:r>
              <a:rPr kumimoji="0" lang="fa-IR" sz="3600" u="none" dirty="0" smtClean="0">
                <a:solidFill>
                  <a:srgbClr val="660033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B Nazanin" pitchFamily="2" charset="-78"/>
              </a:rPr>
              <a:t> : </a:t>
            </a:r>
            <a:endParaRPr kumimoji="0" lang="en-US" sz="3600" b="0" i="0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rafic Mazar" pitchFamily="10" charset="-78"/>
              <a:ea typeface="+mj-ea"/>
              <a:cs typeface="Trafic Mazar" pitchFamily="10" charset="-78"/>
            </a:endParaRPr>
          </a:p>
        </p:txBody>
      </p:sp>
      <p:sp>
        <p:nvSpPr>
          <p:cNvPr id="12" name="Rectangle 3"/>
          <p:cNvSpPr txBox="1">
            <a:spLocks noRot="1" noChangeArrowheads="1"/>
          </p:cNvSpPr>
          <p:nvPr/>
        </p:nvSpPr>
        <p:spPr>
          <a:xfrm>
            <a:off x="1187624" y="4437112"/>
            <a:ext cx="7715200" cy="1512168"/>
          </a:xfrm>
          <a:prstGeom prst="rect">
            <a:avLst/>
          </a:prstGeom>
        </p:spPr>
        <p:txBody>
          <a:bodyPr tIns="0">
            <a:normAutofit/>
          </a:bodyPr>
          <a:lstStyle/>
          <a:p>
            <a:pPr marL="27432" marR="0" lvl="0" indent="0" algn="just" defTabSz="914400" rtl="1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ar-SA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5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كمبود منابع مورد نياز در سازمان</a:t>
            </a: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5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، </a:t>
            </a:r>
            <a:r>
              <a:rPr kumimoji="0" lang="ar-SA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5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براي توليد</a:t>
            </a: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5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/ </a:t>
            </a:r>
            <a:r>
              <a:rPr kumimoji="0" lang="ar-SA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5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ارائه خدمات در بازار تعيين شده را</a:t>
            </a:r>
            <a:r>
              <a:rPr kumimoji="0" lang="fa-IR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5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،</a:t>
            </a:r>
            <a:r>
              <a:rPr kumimoji="0" lang="ar-SA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5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نقاط ضعف گويند</a:t>
            </a: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5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549275"/>
            <a:ext cx="7308850" cy="855663"/>
          </a:xfrm>
        </p:spPr>
        <p:txBody>
          <a:bodyPr/>
          <a:lstStyle/>
          <a:p>
            <a:pPr>
              <a:defRPr/>
            </a:pPr>
            <a:r>
              <a:rPr lang="fa-IR" sz="3600" dirty="0" smtClean="0">
                <a:solidFill>
                  <a:srgbClr val="660066"/>
                </a:solidFill>
                <a:latin typeface="Times New Roman" pitchFamily="18" charset="0"/>
                <a:cs typeface="2  Titr" pitchFamily="2" charset="-78"/>
              </a:rPr>
              <a:t>عوامل/ متغيرهاي داخلي : نقاط قوت</a:t>
            </a:r>
            <a:endParaRPr lang="en-US" sz="3600" dirty="0" smtClean="0">
              <a:solidFill>
                <a:srgbClr val="660066"/>
              </a:solidFill>
              <a:latin typeface="Times New Roman" pitchFamily="18" charset="0"/>
              <a:cs typeface="2  Titr" pitchFamily="2" charset="-78"/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1214414" y="1739900"/>
            <a:ext cx="7642249" cy="4497388"/>
          </a:xfrm>
        </p:spPr>
        <p:txBody>
          <a:bodyPr>
            <a:normAutofit/>
          </a:bodyPr>
          <a:lstStyle/>
          <a:p>
            <a:pPr algn="justLow" rtl="1">
              <a:lnSpc>
                <a:spcPct val="150000"/>
              </a:lnSpc>
              <a:buClr>
                <a:schemeClr val="accent3">
                  <a:lumMod val="40000"/>
                  <a:lumOff val="60000"/>
                </a:schemeClr>
              </a:buClr>
              <a:defRPr/>
            </a:pPr>
            <a:r>
              <a:rPr lang="fa-IR" sz="2800" b="1" dirty="0" smtClean="0">
                <a:solidFill>
                  <a:srgbClr val="660066"/>
                </a:solidFill>
                <a:latin typeface="Times New Roman" pitchFamily="18" charset="0"/>
                <a:cs typeface="B Nazanin" pitchFamily="2" charset="-78"/>
              </a:rPr>
              <a:t>وجود پرسنل تحصيلكرده و آموزش ديده ماهر</a:t>
            </a:r>
          </a:p>
          <a:p>
            <a:pPr algn="justLow" rtl="1">
              <a:lnSpc>
                <a:spcPct val="150000"/>
              </a:lnSpc>
              <a:buClr>
                <a:schemeClr val="accent3">
                  <a:lumMod val="40000"/>
                  <a:lumOff val="60000"/>
                </a:schemeClr>
              </a:buClr>
              <a:defRPr/>
            </a:pPr>
            <a:r>
              <a:rPr lang="fa-IR" sz="2800" b="1" dirty="0" smtClean="0">
                <a:solidFill>
                  <a:srgbClr val="660066"/>
                </a:solidFill>
                <a:latin typeface="Times New Roman" pitchFamily="18" charset="0"/>
                <a:cs typeface="B Nazanin" pitchFamily="2" charset="-78"/>
              </a:rPr>
              <a:t>توزيع جغرافيايي مراكز خدماتي و ظرفيت توسعه آنها</a:t>
            </a:r>
          </a:p>
          <a:p>
            <a:pPr algn="justLow" rtl="1">
              <a:lnSpc>
                <a:spcPct val="150000"/>
              </a:lnSpc>
              <a:buClr>
                <a:schemeClr val="accent3">
                  <a:lumMod val="40000"/>
                  <a:lumOff val="60000"/>
                </a:schemeClr>
              </a:buClr>
              <a:defRPr/>
            </a:pPr>
            <a:r>
              <a:rPr lang="fa-IR" sz="2800" b="1" dirty="0" smtClean="0">
                <a:solidFill>
                  <a:srgbClr val="660066"/>
                </a:solidFill>
                <a:latin typeface="Times New Roman" pitchFamily="18" charset="0"/>
                <a:cs typeface="B Nazanin" pitchFamily="2" charset="-78"/>
              </a:rPr>
              <a:t>دسترسی به رایانه، اینترنت واطلاعات روز </a:t>
            </a:r>
          </a:p>
          <a:p>
            <a:pPr algn="justLow" rtl="1">
              <a:lnSpc>
                <a:spcPct val="150000"/>
              </a:lnSpc>
              <a:buClr>
                <a:schemeClr val="accent3">
                  <a:lumMod val="40000"/>
                  <a:lumOff val="60000"/>
                </a:schemeClr>
              </a:buClr>
              <a:defRPr/>
            </a:pPr>
            <a:r>
              <a:rPr lang="fa-IR" sz="2800" b="1" dirty="0" smtClean="0">
                <a:solidFill>
                  <a:srgbClr val="660066"/>
                </a:solidFill>
                <a:latin typeface="Times New Roman" pitchFamily="18" charset="0"/>
                <a:cs typeface="B Nazanin" pitchFamily="2" charset="-78"/>
              </a:rPr>
              <a:t>وجود واحد پژوهش در نظام بهداشتی (</a:t>
            </a:r>
            <a:r>
              <a:rPr lang="en-US" sz="2800" b="1" dirty="0" smtClean="0">
                <a:solidFill>
                  <a:srgbClr val="660066"/>
                </a:solidFill>
                <a:latin typeface="Times New Roman" pitchFamily="18" charset="0"/>
                <a:cs typeface="B Nazanin" pitchFamily="2" charset="-78"/>
              </a:rPr>
              <a:t>HSR</a:t>
            </a:r>
            <a:r>
              <a:rPr lang="fa-IR" sz="2800" b="1" dirty="0" smtClean="0">
                <a:solidFill>
                  <a:srgbClr val="660066"/>
                </a:solidFill>
                <a:latin typeface="Times New Roman" pitchFamily="18" charset="0"/>
                <a:cs typeface="B Nazanin" pitchFamily="2" charset="-78"/>
              </a:rPr>
              <a:t>)</a:t>
            </a:r>
          </a:p>
          <a:p>
            <a:pPr algn="justLow" rtl="1">
              <a:lnSpc>
                <a:spcPct val="150000"/>
              </a:lnSpc>
              <a:buClr>
                <a:schemeClr val="accent3">
                  <a:lumMod val="40000"/>
                  <a:lumOff val="60000"/>
                </a:schemeClr>
              </a:buClr>
              <a:defRPr/>
            </a:pPr>
            <a:r>
              <a:rPr lang="fa-IR" sz="2800" b="1" dirty="0" smtClean="0">
                <a:solidFill>
                  <a:srgbClr val="660066"/>
                </a:solidFill>
                <a:latin typeface="Times New Roman" pitchFamily="18" charset="0"/>
                <a:cs typeface="B Nazanin" pitchFamily="2" charset="-78"/>
              </a:rPr>
              <a:t>توجه به رضایتمندی مشتری</a:t>
            </a:r>
          </a:p>
          <a:p>
            <a:pPr algn="justLow" rtl="1">
              <a:lnSpc>
                <a:spcPct val="150000"/>
              </a:lnSpc>
              <a:buClr>
                <a:schemeClr val="accent3">
                  <a:lumMod val="40000"/>
                  <a:lumOff val="60000"/>
                </a:schemeClr>
              </a:buClr>
              <a:defRPr/>
            </a:pPr>
            <a:r>
              <a:rPr lang="fa-IR" sz="2800" b="1" dirty="0" smtClean="0">
                <a:solidFill>
                  <a:srgbClr val="660066"/>
                </a:solidFill>
                <a:latin typeface="Times New Roman" pitchFamily="18" charset="0"/>
                <a:cs typeface="B Nazanin" pitchFamily="2" charset="-78"/>
              </a:rPr>
              <a:t>داشتن سیستم نظارتی برای پایش و ارزشیابی برنامه ها</a:t>
            </a:r>
          </a:p>
          <a:p>
            <a:pPr algn="justLow" rtl="1">
              <a:lnSpc>
                <a:spcPct val="150000"/>
              </a:lnSpc>
              <a:buClr>
                <a:schemeClr val="accent3">
                  <a:lumMod val="40000"/>
                  <a:lumOff val="60000"/>
                </a:schemeClr>
              </a:buClr>
              <a:defRPr/>
            </a:pPr>
            <a:endParaRPr lang="en-US" sz="2800" b="1" dirty="0" smtClean="0">
              <a:solidFill>
                <a:srgbClr val="660066"/>
              </a:solidFill>
              <a:latin typeface="Times New Roman" pitchFamily="18" charset="0"/>
              <a:cs typeface="B Nazanin" pitchFamily="2" charset="-78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  <p:bldP spid="95235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714356"/>
            <a:ext cx="7956550" cy="64928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fa-IR" sz="3600" b="0" dirty="0" smtClean="0">
                <a:solidFill>
                  <a:srgbClr val="660066"/>
                </a:solidFill>
                <a:latin typeface="Times New Roman" pitchFamily="18" charset="0"/>
                <a:cs typeface="2  Titr" pitchFamily="2" charset="-78"/>
              </a:rPr>
              <a:t>عوامل/ </a:t>
            </a:r>
            <a:r>
              <a:rPr lang="fa-IR" sz="3600" dirty="0" smtClean="0">
                <a:solidFill>
                  <a:srgbClr val="660066"/>
                </a:solidFill>
                <a:latin typeface="Times New Roman" pitchFamily="18" charset="0"/>
                <a:cs typeface="2  Titr" pitchFamily="2" charset="-78"/>
              </a:rPr>
              <a:t>متغيرهاي</a:t>
            </a:r>
            <a:r>
              <a:rPr lang="fa-IR" sz="3600" b="0" dirty="0" smtClean="0">
                <a:solidFill>
                  <a:srgbClr val="660066"/>
                </a:solidFill>
                <a:latin typeface="Times New Roman" pitchFamily="18" charset="0"/>
                <a:cs typeface="2  Titr" pitchFamily="2" charset="-78"/>
              </a:rPr>
              <a:t> داخلي : نقاط ضعف</a:t>
            </a:r>
            <a:endParaRPr lang="en-US" sz="3600" b="0" dirty="0" smtClean="0">
              <a:solidFill>
                <a:srgbClr val="660066"/>
              </a:solidFill>
              <a:latin typeface="Times New Roman" pitchFamily="18" charset="0"/>
              <a:cs typeface="2  Titr" pitchFamily="2" charset="-78"/>
            </a:endParaRP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>
          <a:xfrm>
            <a:off x="1243018" y="1571612"/>
            <a:ext cx="7686700" cy="4824412"/>
          </a:xfrm>
        </p:spPr>
        <p:txBody>
          <a:bodyPr>
            <a:normAutofit/>
          </a:bodyPr>
          <a:lstStyle/>
          <a:p>
            <a:pPr algn="justLow" rtl="1">
              <a:lnSpc>
                <a:spcPct val="150000"/>
              </a:lnSpc>
              <a:buClr>
                <a:schemeClr val="accent3">
                  <a:lumMod val="40000"/>
                  <a:lumOff val="60000"/>
                </a:schemeClr>
              </a:buClr>
              <a:defRPr/>
            </a:pPr>
            <a:r>
              <a:rPr lang="fa-IR" sz="2800" b="1" dirty="0" smtClean="0">
                <a:solidFill>
                  <a:srgbClr val="660066"/>
                </a:solidFill>
                <a:latin typeface="Times New Roman" pitchFamily="18" charset="0"/>
                <a:cs typeface="B Nazanin" pitchFamily="2" charset="-78"/>
              </a:rPr>
              <a:t>انگیزه کم کارکنان به دلیل نبود سیستم کارای تشویق و تنبیه، امکانات رفاهی و تبعیض در پرداخت های مالی</a:t>
            </a:r>
          </a:p>
          <a:p>
            <a:pPr algn="justLow" rtl="1">
              <a:lnSpc>
                <a:spcPct val="150000"/>
              </a:lnSpc>
              <a:buClr>
                <a:schemeClr val="accent3">
                  <a:lumMod val="40000"/>
                  <a:lumOff val="60000"/>
                </a:schemeClr>
              </a:buClr>
              <a:defRPr/>
            </a:pPr>
            <a:endParaRPr lang="fa-IR" sz="200" b="1" dirty="0" smtClean="0">
              <a:solidFill>
                <a:srgbClr val="660066"/>
              </a:solidFill>
              <a:latin typeface="Times New Roman" pitchFamily="18" charset="0"/>
              <a:cs typeface="B Nazanin" pitchFamily="2" charset="-78"/>
            </a:endParaRPr>
          </a:p>
          <a:p>
            <a:pPr algn="justLow" rtl="1">
              <a:lnSpc>
                <a:spcPct val="150000"/>
              </a:lnSpc>
              <a:buClr>
                <a:schemeClr val="accent3">
                  <a:lumMod val="40000"/>
                  <a:lumOff val="60000"/>
                </a:schemeClr>
              </a:buClr>
              <a:defRPr/>
            </a:pPr>
            <a:r>
              <a:rPr lang="fa-IR" sz="2800" b="1" dirty="0" smtClean="0">
                <a:solidFill>
                  <a:srgbClr val="660066"/>
                </a:solidFill>
                <a:latin typeface="Times New Roman" pitchFamily="18" charset="0"/>
                <a:cs typeface="B Nazanin" pitchFamily="2" charset="-78"/>
              </a:rPr>
              <a:t>عدم ثبات مدیریت و تغییر و تحول نیروی انسانی</a:t>
            </a:r>
          </a:p>
          <a:p>
            <a:pPr algn="justLow" rtl="1">
              <a:lnSpc>
                <a:spcPct val="150000"/>
              </a:lnSpc>
              <a:buClr>
                <a:schemeClr val="accent3">
                  <a:lumMod val="40000"/>
                  <a:lumOff val="60000"/>
                </a:schemeClr>
              </a:buClr>
              <a:defRPr/>
            </a:pPr>
            <a:r>
              <a:rPr lang="fa-IR" sz="2800" b="1" dirty="0" smtClean="0">
                <a:solidFill>
                  <a:srgbClr val="660066"/>
                </a:solidFill>
                <a:latin typeface="Times New Roman" pitchFamily="18" charset="0"/>
                <a:cs typeface="B Nazanin" pitchFamily="2" charset="-78"/>
              </a:rPr>
              <a:t>عدم تطابق ساختار سازمانی با نیازهای جامعه</a:t>
            </a:r>
          </a:p>
          <a:p>
            <a:pPr algn="justLow" rtl="1">
              <a:lnSpc>
                <a:spcPct val="150000"/>
              </a:lnSpc>
              <a:buClr>
                <a:schemeClr val="accent3">
                  <a:lumMod val="40000"/>
                  <a:lumOff val="60000"/>
                </a:schemeClr>
              </a:buClr>
              <a:defRPr/>
            </a:pPr>
            <a:r>
              <a:rPr lang="fa-IR" sz="2800" b="1" dirty="0" smtClean="0">
                <a:solidFill>
                  <a:srgbClr val="660066"/>
                </a:solidFill>
                <a:latin typeface="Times New Roman" pitchFamily="18" charset="0"/>
                <a:cs typeface="B Nazanin" pitchFamily="2" charset="-78"/>
              </a:rPr>
              <a:t>وابستگي مالي سازمان به موسسات خيريه يا افراد خير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/>
      <p:bldP spid="9625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25413"/>
            <a:ext cx="8435975" cy="11430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fa-IR" sz="3600" b="1" dirty="0" smtClean="0">
                <a:solidFill>
                  <a:srgbClr val="66FF33"/>
                </a:solidFill>
                <a:cs typeface="B Titr" pitchFamily="2" charset="-78"/>
              </a:rPr>
              <a:t>برنامه های جهت دار (کلی) </a:t>
            </a:r>
            <a:endParaRPr lang="en-US" sz="3600" b="1" dirty="0" smtClean="0">
              <a:solidFill>
                <a:srgbClr val="66FF33"/>
              </a:solidFill>
              <a:cs typeface="B Titr" pitchFamily="2" charset="-78"/>
            </a:endParaRPr>
          </a:p>
        </p:txBody>
      </p:sp>
      <p:sp>
        <p:nvSpPr>
          <p:cNvPr id="146437" name="Rectangle 5"/>
          <p:cNvSpPr>
            <a:spLocks noChangeArrowheads="1"/>
          </p:cNvSpPr>
          <p:nvPr/>
        </p:nvSpPr>
        <p:spPr bwMode="auto">
          <a:xfrm>
            <a:off x="468313" y="1125538"/>
            <a:ext cx="8353425" cy="21590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3050" indent="-273050" algn="r" rtl="1">
              <a:lnSpc>
                <a:spcPct val="170000"/>
              </a:lnSpc>
              <a:spcBef>
                <a:spcPct val="20000"/>
              </a:spcBef>
              <a:buClr>
                <a:schemeClr val="accent3"/>
              </a:buClr>
              <a:buSzPct val="95000"/>
              <a:buBlip>
                <a:blip r:embed="rId3"/>
              </a:buBlip>
              <a:defRPr/>
            </a:pPr>
            <a:r>
              <a:rPr lang="fa-IR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Yagut" pitchFamily="2" charset="-78"/>
              </a:rPr>
              <a:t> </a:t>
            </a:r>
            <a:r>
              <a:rPr lang="fa-IR" sz="2600" b="1" dirty="0">
                <a:effectLst>
                  <a:outerShdw blurRad="38100" dist="38100" dir="2700000" algn="tl">
                    <a:srgbClr val="000000"/>
                  </a:outerShdw>
                </a:effectLst>
                <a:cs typeface="B Yagut" pitchFamily="2" charset="-78"/>
              </a:rPr>
              <a:t>سیاست های کلی را مشخص می کند </a:t>
            </a:r>
          </a:p>
          <a:p>
            <a:pPr marL="273050" indent="-273050" algn="r" rtl="1">
              <a:lnSpc>
                <a:spcPct val="170000"/>
              </a:lnSpc>
              <a:spcBef>
                <a:spcPct val="20000"/>
              </a:spcBef>
              <a:buClr>
                <a:schemeClr val="accent3"/>
              </a:buClr>
              <a:buSzPct val="95000"/>
              <a:buBlip>
                <a:blip r:embed="rId3"/>
              </a:buBlip>
              <a:defRPr/>
            </a:pPr>
            <a:r>
              <a:rPr lang="fa-IR" sz="2600" b="1" dirty="0">
                <a:effectLst>
                  <a:outerShdw blurRad="38100" dist="38100" dir="2700000" algn="tl">
                    <a:srgbClr val="000000"/>
                  </a:outerShdw>
                </a:effectLst>
                <a:cs typeface="B Yagut" pitchFamily="2" charset="-78"/>
              </a:rPr>
              <a:t> برای مواقعی که انعطاف پذیری بیشتری نیاز است</a:t>
            </a:r>
            <a:endParaRPr lang="en-US" sz="2600" b="1" dirty="0">
              <a:effectLst>
                <a:outerShdw blurRad="38100" dist="38100" dir="2700000" algn="tl">
                  <a:srgbClr val="000000"/>
                </a:outerShdw>
              </a:effectLst>
              <a:cs typeface="B Yagut" pitchFamily="2" charset="-78"/>
            </a:endParaRPr>
          </a:p>
          <a:p>
            <a:pPr marL="273050" indent="-273050" algn="r" rtl="1">
              <a:lnSpc>
                <a:spcPct val="170000"/>
              </a:lnSpc>
              <a:spcBef>
                <a:spcPct val="20000"/>
              </a:spcBef>
              <a:buClr>
                <a:schemeClr val="accent3"/>
              </a:buClr>
              <a:buSzPct val="95000"/>
              <a:buBlip>
                <a:blip r:embed="rId3"/>
              </a:buBlip>
              <a:defRPr/>
            </a:pPr>
            <a:r>
              <a:rPr lang="fa-IR" sz="2600" b="1" dirty="0">
                <a:effectLst>
                  <a:outerShdw blurRad="38100" dist="38100" dir="2700000" algn="tl">
                    <a:srgbClr val="000000"/>
                  </a:outerShdw>
                </a:effectLst>
                <a:cs typeface="B Yagut" pitchFamily="2" charset="-78"/>
              </a:rPr>
              <a:t> مدیران مجبور به تعیین اهداف معین نیستند</a:t>
            </a:r>
          </a:p>
        </p:txBody>
      </p:sp>
      <p:sp>
        <p:nvSpPr>
          <p:cNvPr id="146438" name="Rectangle 6"/>
          <p:cNvSpPr>
            <a:spLocks noChangeArrowheads="1"/>
          </p:cNvSpPr>
          <p:nvPr/>
        </p:nvSpPr>
        <p:spPr bwMode="auto">
          <a:xfrm>
            <a:off x="323850" y="3284538"/>
            <a:ext cx="84359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a-IR" sz="3600" b="1">
                <a:solidFill>
                  <a:srgbClr val="66FF33"/>
                </a:solidFill>
                <a:effectLst/>
                <a:cs typeface="B Titr" pitchFamily="2" charset="-78"/>
              </a:rPr>
              <a:t>برنامه های اختصاصی (تفصیلی)</a:t>
            </a:r>
            <a:endParaRPr lang="en-US" sz="3600" b="1">
              <a:solidFill>
                <a:srgbClr val="66FF33"/>
              </a:solidFill>
              <a:effectLst/>
              <a:cs typeface="B Titr" pitchFamily="2" charset="-78"/>
            </a:endParaRPr>
          </a:p>
        </p:txBody>
      </p:sp>
      <p:sp>
        <p:nvSpPr>
          <p:cNvPr id="146439" name="Rectangle 7"/>
          <p:cNvSpPr>
            <a:spLocks noChangeArrowheads="1"/>
          </p:cNvSpPr>
          <p:nvPr/>
        </p:nvSpPr>
        <p:spPr bwMode="auto">
          <a:xfrm>
            <a:off x="468313" y="4222750"/>
            <a:ext cx="8353425" cy="21590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3050" indent="-273050" algn="r" rtl="1">
              <a:lnSpc>
                <a:spcPct val="170000"/>
              </a:lnSpc>
              <a:spcBef>
                <a:spcPct val="20000"/>
              </a:spcBef>
              <a:buClr>
                <a:schemeClr val="accent3"/>
              </a:buClr>
              <a:buSzPct val="95000"/>
              <a:buBlip>
                <a:blip r:embed="rId3"/>
              </a:buBlip>
              <a:defRPr/>
            </a:pPr>
            <a:r>
              <a:rPr lang="fa-IR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Yagut" pitchFamily="2" charset="-78"/>
              </a:rPr>
              <a:t> </a:t>
            </a:r>
            <a:r>
              <a:rPr lang="fa-IR" sz="2600" b="1" dirty="0">
                <a:effectLst>
                  <a:outerShdw blurRad="38100" dist="38100" dir="2700000" algn="tl">
                    <a:srgbClr val="000000"/>
                  </a:outerShdw>
                </a:effectLst>
                <a:cs typeface="B Yagut" pitchFamily="2" charset="-78"/>
              </a:rPr>
              <a:t>اهداف به روشنی تعریف شده اند </a:t>
            </a:r>
          </a:p>
          <a:p>
            <a:pPr marL="273050" indent="-273050" algn="r" rtl="1">
              <a:lnSpc>
                <a:spcPct val="170000"/>
              </a:lnSpc>
              <a:spcBef>
                <a:spcPct val="20000"/>
              </a:spcBef>
              <a:buClr>
                <a:schemeClr val="accent3"/>
              </a:buClr>
              <a:buSzPct val="95000"/>
              <a:buBlip>
                <a:blip r:embed="rId3"/>
              </a:buBlip>
              <a:defRPr/>
            </a:pPr>
            <a:r>
              <a:rPr lang="fa-IR" sz="2600" b="1" dirty="0">
                <a:effectLst>
                  <a:outerShdw blurRad="38100" dist="38100" dir="2700000" algn="tl">
                    <a:srgbClr val="000000"/>
                  </a:outerShdw>
                </a:effectLst>
                <a:cs typeface="B Yagut" pitchFamily="2" charset="-78"/>
              </a:rPr>
              <a:t> برای مواقعی که عدم اطمینان نسبت به آینده کمتر است</a:t>
            </a:r>
            <a:endParaRPr lang="en-US" sz="2600" b="1" dirty="0">
              <a:effectLst>
                <a:outerShdw blurRad="38100" dist="38100" dir="2700000" algn="tl">
                  <a:srgbClr val="000000"/>
                </a:outerShdw>
              </a:effectLst>
              <a:cs typeface="B Yagut" pitchFamily="2" charset="-78"/>
            </a:endParaRPr>
          </a:p>
          <a:p>
            <a:pPr marL="273050" indent="-273050" algn="r" rtl="1">
              <a:lnSpc>
                <a:spcPct val="170000"/>
              </a:lnSpc>
              <a:spcBef>
                <a:spcPct val="20000"/>
              </a:spcBef>
              <a:buClr>
                <a:schemeClr val="accent3"/>
              </a:buClr>
              <a:buSzPct val="95000"/>
              <a:buBlip>
                <a:blip r:embed="rId3"/>
              </a:buBlip>
              <a:defRPr/>
            </a:pPr>
            <a:r>
              <a:rPr lang="fa-IR" sz="2600" b="1" dirty="0">
                <a:effectLst>
                  <a:outerShdw blurRad="38100" dist="38100" dir="2700000" algn="tl">
                    <a:srgbClr val="000000"/>
                  </a:outerShdw>
                </a:effectLst>
                <a:cs typeface="B Yagut" pitchFamily="2" charset="-78"/>
              </a:rPr>
              <a:t> بیشتر برای بخش های کوچک تری از سازمان کاربرد دارد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6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6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6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6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6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6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6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6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6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6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6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6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6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6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6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6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6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6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6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7" grpId="0" build="p"/>
      <p:bldP spid="146438" grpId="0"/>
      <p:bldP spid="146439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904875"/>
            <a:ext cx="6516687" cy="6524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a-IR" sz="3200" b="0" dirty="0" smtClean="0">
                <a:solidFill>
                  <a:srgbClr val="660066"/>
                </a:solidFill>
                <a:latin typeface="Times New Roman" pitchFamily="18" charset="0"/>
                <a:cs typeface="2  Titr" pitchFamily="2" charset="-78"/>
              </a:rPr>
              <a:t>عوامل/ متغيرهاي خارجي: فرصت</a:t>
            </a:r>
            <a:endParaRPr lang="en-US" sz="3200" b="0" dirty="0" smtClean="0">
              <a:solidFill>
                <a:srgbClr val="660066"/>
              </a:solidFill>
              <a:latin typeface="Times New Roman" pitchFamily="18" charset="0"/>
              <a:cs typeface="2  Titr" pitchFamily="2" charset="-78"/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1285852" y="1857364"/>
            <a:ext cx="7500990" cy="4425950"/>
          </a:xfrm>
        </p:spPr>
        <p:txBody>
          <a:bodyPr/>
          <a:lstStyle/>
          <a:p>
            <a:pPr algn="justLow">
              <a:lnSpc>
                <a:spcPct val="120000"/>
              </a:lnSpc>
              <a:buClr>
                <a:schemeClr val="accent3">
                  <a:lumMod val="40000"/>
                  <a:lumOff val="60000"/>
                </a:schemeClr>
              </a:buClr>
              <a:defRPr/>
            </a:pPr>
            <a:r>
              <a:rPr lang="fa-IR" b="1" dirty="0" smtClean="0">
                <a:solidFill>
                  <a:srgbClr val="660066"/>
                </a:solidFill>
                <a:latin typeface="Times New Roman" pitchFamily="18" charset="0"/>
                <a:cs typeface="B Nazanin" pitchFamily="2" charset="-78"/>
              </a:rPr>
              <a:t>درصد بالای باسوادی در استان</a:t>
            </a:r>
          </a:p>
          <a:p>
            <a:pPr algn="justLow">
              <a:lnSpc>
                <a:spcPct val="120000"/>
              </a:lnSpc>
              <a:buClr>
                <a:schemeClr val="accent3">
                  <a:lumMod val="40000"/>
                  <a:lumOff val="60000"/>
                </a:schemeClr>
              </a:buClr>
              <a:defRPr/>
            </a:pPr>
            <a:r>
              <a:rPr lang="fa-IR" b="1" dirty="0" smtClean="0">
                <a:solidFill>
                  <a:srgbClr val="660066"/>
                </a:solidFill>
                <a:latin typeface="Times New Roman" pitchFamily="18" charset="0"/>
                <a:cs typeface="B Nazanin" pitchFamily="2" charset="-78"/>
              </a:rPr>
              <a:t>وجود کارگروه سلامت و امنیت غذایی</a:t>
            </a:r>
          </a:p>
          <a:p>
            <a:pPr algn="justLow">
              <a:lnSpc>
                <a:spcPct val="120000"/>
              </a:lnSpc>
              <a:buClr>
                <a:schemeClr val="accent3">
                  <a:lumMod val="40000"/>
                  <a:lumOff val="60000"/>
                </a:schemeClr>
              </a:buClr>
              <a:defRPr/>
            </a:pPr>
            <a:r>
              <a:rPr lang="fa-IR" b="1" dirty="0" smtClean="0">
                <a:solidFill>
                  <a:srgbClr val="660066"/>
                </a:solidFill>
                <a:latin typeface="Times New Roman" pitchFamily="18" charset="0"/>
                <a:cs typeface="B Nazanin" pitchFamily="2" charset="-78"/>
              </a:rPr>
              <a:t>ارتباط با ارگان های بین المللی</a:t>
            </a:r>
          </a:p>
          <a:p>
            <a:pPr algn="justLow">
              <a:lnSpc>
                <a:spcPct val="120000"/>
              </a:lnSpc>
              <a:buClr>
                <a:schemeClr val="accent3">
                  <a:lumMod val="40000"/>
                  <a:lumOff val="60000"/>
                </a:schemeClr>
              </a:buClr>
              <a:defRPr/>
            </a:pPr>
            <a:r>
              <a:rPr lang="fa-IR" b="1" dirty="0" smtClean="0">
                <a:solidFill>
                  <a:srgbClr val="660066"/>
                </a:solidFill>
                <a:latin typeface="Times New Roman" pitchFamily="18" charset="0"/>
                <a:cs typeface="B Nazanin" pitchFamily="2" charset="-78"/>
              </a:rPr>
              <a:t>وجود شوراهای اسلامی شهر، روستا و بخش</a:t>
            </a:r>
          </a:p>
          <a:p>
            <a:pPr algn="justLow">
              <a:lnSpc>
                <a:spcPct val="120000"/>
              </a:lnSpc>
              <a:buClr>
                <a:schemeClr val="accent3">
                  <a:lumMod val="40000"/>
                  <a:lumOff val="60000"/>
                </a:schemeClr>
              </a:buClr>
              <a:defRPr/>
            </a:pPr>
            <a:r>
              <a:rPr lang="fa-IR" b="1" dirty="0" smtClean="0">
                <a:solidFill>
                  <a:srgbClr val="660066"/>
                </a:solidFill>
                <a:latin typeface="Times New Roman" pitchFamily="18" charset="0"/>
                <a:cs typeface="B Nazanin" pitchFamily="2" charset="-78"/>
              </a:rPr>
              <a:t>حمایت رهبران مذهبی استان</a:t>
            </a:r>
          </a:p>
          <a:p>
            <a:pPr algn="justLow">
              <a:lnSpc>
                <a:spcPct val="120000"/>
              </a:lnSpc>
              <a:buClr>
                <a:schemeClr val="accent3">
                  <a:lumMod val="40000"/>
                  <a:lumOff val="60000"/>
                </a:schemeClr>
              </a:buClr>
              <a:defRPr/>
            </a:pPr>
            <a:r>
              <a:rPr lang="fa-IR" b="1" dirty="0" smtClean="0">
                <a:solidFill>
                  <a:srgbClr val="660066"/>
                </a:solidFill>
                <a:latin typeface="Times New Roman" pitchFamily="18" charset="0"/>
                <a:cs typeface="B Nazanin" pitchFamily="2" charset="-78"/>
              </a:rPr>
              <a:t>وجود رسانه های گروهی محلی</a:t>
            </a:r>
            <a:endParaRPr lang="en-US" b="1" dirty="0" smtClean="0">
              <a:solidFill>
                <a:srgbClr val="660066"/>
              </a:solidFill>
              <a:latin typeface="Times New Roman" pitchFamily="18" charset="0"/>
              <a:cs typeface="B Nazanin" pitchFamily="2" charset="-78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836613"/>
            <a:ext cx="7021513" cy="720725"/>
          </a:xfrm>
        </p:spPr>
        <p:txBody>
          <a:bodyPr/>
          <a:lstStyle/>
          <a:p>
            <a:pPr>
              <a:defRPr/>
            </a:pPr>
            <a:r>
              <a:rPr lang="fa-IR" sz="3600" b="0" dirty="0" smtClean="0">
                <a:solidFill>
                  <a:srgbClr val="660066"/>
                </a:solidFill>
                <a:latin typeface="Times New Roman" pitchFamily="18" charset="0"/>
                <a:cs typeface="2  Titr" pitchFamily="2" charset="-78"/>
              </a:rPr>
              <a:t>عوامل/ متغيرهاي خارجي : تهديدها</a:t>
            </a:r>
            <a:endParaRPr lang="en-US" sz="3600" b="0" dirty="0" smtClean="0">
              <a:solidFill>
                <a:srgbClr val="660066"/>
              </a:solidFill>
              <a:latin typeface="Times New Roman" pitchFamily="18" charset="0"/>
              <a:cs typeface="2  Titr" pitchFamily="2" charset="-78"/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1071538" y="1785926"/>
            <a:ext cx="7786742" cy="4319587"/>
          </a:xfrm>
        </p:spPr>
        <p:txBody>
          <a:bodyPr/>
          <a:lstStyle/>
          <a:p>
            <a:pPr algn="justLow">
              <a:lnSpc>
                <a:spcPct val="125000"/>
              </a:lnSpc>
              <a:buClr>
                <a:schemeClr val="accent3">
                  <a:lumMod val="40000"/>
                  <a:lumOff val="60000"/>
                </a:schemeClr>
              </a:buClr>
              <a:defRPr/>
            </a:pPr>
            <a:r>
              <a:rPr lang="fa-IR" b="1" dirty="0" smtClean="0">
                <a:solidFill>
                  <a:srgbClr val="660066"/>
                </a:solidFill>
                <a:latin typeface="Times New Roman" pitchFamily="18" charset="0"/>
                <a:cs typeface="B Nazanin" pitchFamily="2" charset="-78"/>
              </a:rPr>
              <a:t>مشکلات معیشتی مردم</a:t>
            </a:r>
          </a:p>
          <a:p>
            <a:pPr algn="justLow">
              <a:lnSpc>
                <a:spcPct val="125000"/>
              </a:lnSpc>
              <a:buClr>
                <a:schemeClr val="accent3">
                  <a:lumMod val="40000"/>
                  <a:lumOff val="60000"/>
                </a:schemeClr>
              </a:buClr>
              <a:defRPr/>
            </a:pPr>
            <a:r>
              <a:rPr lang="fa-IR" b="1" dirty="0" smtClean="0">
                <a:solidFill>
                  <a:srgbClr val="660066"/>
                </a:solidFill>
                <a:latin typeface="Times New Roman" pitchFamily="18" charset="0"/>
                <a:cs typeface="B Nazanin" pitchFamily="2" charset="-78"/>
              </a:rPr>
              <a:t>ناآشنایی مسئولین سایر بخش ها با امور بهداشتی</a:t>
            </a:r>
          </a:p>
          <a:p>
            <a:pPr algn="justLow">
              <a:lnSpc>
                <a:spcPct val="125000"/>
              </a:lnSpc>
              <a:buClr>
                <a:schemeClr val="accent3">
                  <a:lumMod val="40000"/>
                  <a:lumOff val="60000"/>
                </a:schemeClr>
              </a:buClr>
              <a:defRPr/>
            </a:pPr>
            <a:r>
              <a:rPr lang="fa-IR" b="1" dirty="0" smtClean="0">
                <a:solidFill>
                  <a:srgbClr val="660066"/>
                </a:solidFill>
                <a:latin typeface="Times New Roman" pitchFamily="18" charset="0"/>
                <a:cs typeface="B Nazanin" pitchFamily="2" charset="-78"/>
              </a:rPr>
              <a:t>کمبود آگاهی جامعه در خصوص مسائل بهداشتی</a:t>
            </a:r>
          </a:p>
          <a:p>
            <a:pPr algn="justLow">
              <a:lnSpc>
                <a:spcPct val="125000"/>
              </a:lnSpc>
              <a:buClr>
                <a:schemeClr val="accent3">
                  <a:lumMod val="40000"/>
                  <a:lumOff val="60000"/>
                </a:schemeClr>
              </a:buClr>
              <a:defRPr/>
            </a:pPr>
            <a:r>
              <a:rPr lang="fa-IR" b="1" dirty="0" smtClean="0">
                <a:solidFill>
                  <a:srgbClr val="660066"/>
                </a:solidFill>
                <a:latin typeface="Times New Roman" pitchFamily="18" charset="0"/>
                <a:cs typeface="B Nazanin" pitchFamily="2" charset="-78"/>
              </a:rPr>
              <a:t>افزایش رفتارهای پرخطر بویژه اعتیاد</a:t>
            </a:r>
          </a:p>
          <a:p>
            <a:pPr algn="justLow">
              <a:lnSpc>
                <a:spcPct val="125000"/>
              </a:lnSpc>
              <a:buClr>
                <a:schemeClr val="accent3">
                  <a:lumMod val="40000"/>
                  <a:lumOff val="60000"/>
                </a:schemeClr>
              </a:buClr>
              <a:defRPr/>
            </a:pPr>
            <a:r>
              <a:rPr lang="fa-IR" b="1" dirty="0" smtClean="0">
                <a:solidFill>
                  <a:srgbClr val="660066"/>
                </a:solidFill>
                <a:latin typeface="Times New Roman" pitchFamily="18" charset="0"/>
                <a:cs typeface="B Nazanin" pitchFamily="2" charset="-78"/>
              </a:rPr>
              <a:t>نداشتن بانک اطلاعاتی جامع استانی و کشوری</a:t>
            </a:r>
          </a:p>
          <a:p>
            <a:pPr algn="justLow">
              <a:lnSpc>
                <a:spcPct val="125000"/>
              </a:lnSpc>
              <a:buClr>
                <a:schemeClr val="accent3">
                  <a:lumMod val="40000"/>
                  <a:lumOff val="60000"/>
                </a:schemeClr>
              </a:buClr>
              <a:defRPr/>
            </a:pPr>
            <a:r>
              <a:rPr lang="fa-IR" b="1" dirty="0" smtClean="0">
                <a:solidFill>
                  <a:srgbClr val="660066"/>
                </a:solidFill>
                <a:latin typeface="Times New Roman" pitchFamily="18" charset="0"/>
                <a:cs typeface="B Nazanin" pitchFamily="2" charset="-78"/>
              </a:rPr>
              <a:t>پدیده مهاجرت و حاشیه نشینی در استان</a:t>
            </a:r>
            <a:endParaRPr lang="en-US" b="1" dirty="0" smtClean="0">
              <a:solidFill>
                <a:srgbClr val="660066"/>
              </a:solidFill>
              <a:latin typeface="Times New Roman" pitchFamily="18" charset="0"/>
              <a:cs typeface="B Nazanin" pitchFamily="2" charset="-78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/>
      <p:bldP spid="98307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490662"/>
            <a:ext cx="7498080" cy="778098"/>
          </a:xfrm>
        </p:spPr>
        <p:txBody>
          <a:bodyPr>
            <a:normAutofit/>
          </a:bodyPr>
          <a:lstStyle/>
          <a:p>
            <a:pPr algn="ctr"/>
            <a:r>
              <a:rPr lang="ar-SA" sz="3200" b="1" dirty="0" smtClean="0">
                <a:solidFill>
                  <a:srgbClr val="660033"/>
                </a:solidFill>
                <a:latin typeface="Times New Roman"/>
                <a:ea typeface="Times New Roman"/>
                <a:cs typeface="B Nazanin"/>
              </a:rPr>
              <a:t>مقوله هاي عمده در ارزيابي محيط خارجي سازمان</a:t>
            </a:r>
            <a:endParaRPr lang="fa-IR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1295400"/>
          <a:ext cx="7920880" cy="5252736"/>
        </p:xfrm>
        <a:graphic>
          <a:graphicData uri="http://schemas.openxmlformats.org/drawingml/2006/table">
            <a:tbl>
              <a:tblPr rtl="1"/>
              <a:tblGrid>
                <a:gridCol w="551718"/>
                <a:gridCol w="1390202"/>
                <a:gridCol w="5056724"/>
                <a:gridCol w="922236"/>
              </a:tblGrid>
              <a:tr h="2590364">
                <a:tc>
                  <a:txBody>
                    <a:bodyPr/>
                    <a:lstStyle/>
                    <a:p>
                      <a:pPr algn="ctr" rtl="1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ar-SA" sz="2800" b="1" dirty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</a:t>
                      </a:r>
                      <a:endParaRPr lang="en-US" sz="2800" b="1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C0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0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0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0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ar-SA" sz="2800" b="1" dirty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فشارها و روندها</a:t>
                      </a:r>
                      <a:endParaRPr lang="en-US" sz="2800" b="1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C0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0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0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0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ts val="31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ar-SA" sz="2800" b="1" dirty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عوامل سياسي     </a:t>
                      </a:r>
                      <a:r>
                        <a:rPr lang="fa-IR" sz="2800" b="1" dirty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    </a:t>
                      </a:r>
                      <a:r>
                        <a:rPr lang="fa-IR" sz="2800" b="1" dirty="0" smtClean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       </a:t>
                      </a:r>
                      <a:r>
                        <a:rPr lang="en-US" sz="2800" b="1" dirty="0" smtClean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  </a:t>
                      </a:r>
                      <a:r>
                        <a:rPr lang="fa-IR" sz="2800" b="1" dirty="0" smtClean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     </a:t>
                      </a:r>
                      <a:r>
                        <a:rPr lang="ar-SA" sz="2800" b="1" dirty="0" smtClean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  </a:t>
                      </a:r>
                      <a:r>
                        <a:rPr lang="en-US" sz="2800" b="1" u="sng" dirty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P</a:t>
                      </a:r>
                      <a:r>
                        <a:rPr lang="en-US" sz="2800" b="1" dirty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olitical</a:t>
                      </a:r>
                      <a:endParaRPr lang="en-US" sz="2800" b="1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  <a:p>
                      <a:pPr algn="just" rtl="1">
                        <a:lnSpc>
                          <a:spcPts val="31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ar-SA" sz="2800" b="1" dirty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عوامل اقتصادي</a:t>
                      </a:r>
                      <a:r>
                        <a:rPr lang="fa-IR" sz="2800" b="1" dirty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    </a:t>
                      </a:r>
                      <a:r>
                        <a:rPr lang="fa-IR" sz="2800" b="1" dirty="0" smtClean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            </a:t>
                      </a:r>
                      <a:r>
                        <a:rPr lang="en-US" sz="2800" b="1" u="sng" dirty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E</a:t>
                      </a:r>
                      <a:r>
                        <a:rPr lang="en-US" sz="2800" b="1" dirty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conomical</a:t>
                      </a:r>
                      <a:endParaRPr lang="en-US" sz="2800" b="1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  <a:p>
                      <a:pPr algn="just" rtl="1">
                        <a:lnSpc>
                          <a:spcPts val="31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ar-SA" sz="2800" b="1" dirty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عوامل اجتماعي      </a:t>
                      </a:r>
                      <a:r>
                        <a:rPr lang="fa-IR" sz="2800" b="1" dirty="0" smtClean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 </a:t>
                      </a:r>
                      <a:r>
                        <a:rPr lang="ar-SA" sz="2800" b="1" dirty="0" smtClean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    </a:t>
                      </a:r>
                      <a:r>
                        <a:rPr lang="ar-SA" sz="2800" b="1" dirty="0" smtClean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               </a:t>
                      </a:r>
                      <a:r>
                        <a:rPr lang="en-US" sz="2800" b="1" u="sng" dirty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S</a:t>
                      </a:r>
                      <a:r>
                        <a:rPr lang="en-US" sz="2800" b="1" dirty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ocial</a:t>
                      </a:r>
                      <a:r>
                        <a:rPr lang="fa-IR" sz="2800" b="1" dirty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  </a:t>
                      </a:r>
                      <a:endParaRPr lang="en-US" sz="2800" b="1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  <a:p>
                      <a:pPr algn="just" rtl="1">
                        <a:lnSpc>
                          <a:spcPts val="31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ar-SA" sz="2800" b="1" dirty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عوامل تكنولوژيكي   </a:t>
                      </a:r>
                      <a:r>
                        <a:rPr lang="fa-IR" sz="2800" b="1" dirty="0" smtClean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 </a:t>
                      </a:r>
                      <a:r>
                        <a:rPr lang="en-US" sz="2800" b="1" u="sng" dirty="0" smtClean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T</a:t>
                      </a:r>
                      <a:r>
                        <a:rPr lang="en-US" sz="2800" b="1" dirty="0" smtClean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echnological   </a:t>
                      </a:r>
                      <a:endParaRPr lang="en-US" sz="2800" b="1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C0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0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0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0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 rtl="0">
                        <a:spcAft>
                          <a:spcPts val="0"/>
                        </a:spcAft>
                      </a:pPr>
                      <a:r>
                        <a:rPr lang="en-US" sz="2800" b="1" u="sng" dirty="0">
                          <a:solidFill>
                            <a:srgbClr val="660033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PEST</a:t>
                      </a:r>
                      <a:r>
                        <a:rPr lang="en-US" sz="2800" b="1" dirty="0">
                          <a:solidFill>
                            <a:srgbClr val="660033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 Analysis</a:t>
                      </a:r>
                      <a:endParaRPr lang="en-US" sz="2800" b="1" dirty="0">
                        <a:solidFill>
                          <a:srgbClr val="660033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5C0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0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0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0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ctr" rtl="1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ar-SA" sz="2800" b="1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</a:t>
                      </a:r>
                      <a:endParaRPr lang="en-US" sz="2800" b="1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C0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0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0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0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r" rtl="1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ar-SA" sz="2800" b="1" dirty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مراجعان، مشتريان و پرداخت كنندگان </a:t>
                      </a:r>
                      <a:r>
                        <a:rPr lang="ar-SA" sz="2800" b="1" dirty="0" smtClean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  </a:t>
                      </a:r>
                      <a:r>
                        <a:rPr lang="fa-IR" sz="2800" b="1" dirty="0" smtClean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(</a:t>
                      </a:r>
                      <a:r>
                        <a:rPr lang="en-US" sz="2800" b="1" dirty="0" smtClean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Stakeholders</a:t>
                      </a:r>
                      <a:r>
                        <a:rPr lang="fa-IR" sz="2800" b="1" dirty="0" smtClean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)</a:t>
                      </a:r>
                      <a:endParaRPr lang="en-US" sz="2800" b="1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C0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0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0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0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812387">
                <a:tc>
                  <a:txBody>
                    <a:bodyPr/>
                    <a:lstStyle/>
                    <a:p>
                      <a:pPr algn="ctr" rtl="1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ar-SA" sz="2800" b="1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3</a:t>
                      </a:r>
                      <a:endParaRPr lang="en-US" sz="2800" b="1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C0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0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0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0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r" rtl="1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ar-SA" sz="2800" b="1" dirty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رقيبان و همكاران بالقوه و بالفعل</a:t>
                      </a:r>
                      <a:endParaRPr lang="en-US" sz="2800" b="1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C0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0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0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0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985889">
                <a:tc gridSpan="4">
                  <a:txBody>
                    <a:bodyPr/>
                    <a:lstStyle/>
                    <a:p>
                      <a:pPr algn="ctr" rtl="1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endParaRPr lang="en-US" sz="2800" b="1" dirty="0">
                        <a:solidFill>
                          <a:srgbClr val="660033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C0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0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0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0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fa-IR" smtClean="0"/>
          </a:p>
        </p:txBody>
      </p:sp>
      <p:pic>
        <p:nvPicPr>
          <p:cNvPr id="22531" name="Picture 4" descr="Hidden%20Lak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Line 4403"/>
          <p:cNvSpPr>
            <a:spLocks noChangeShapeType="1"/>
          </p:cNvSpPr>
          <p:nvPr/>
        </p:nvSpPr>
        <p:spPr bwMode="auto">
          <a:xfrm>
            <a:off x="7886700" y="-69818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graphicFrame>
        <p:nvGraphicFramePr>
          <p:cNvPr id="99419" name="Group 91"/>
          <p:cNvGraphicFramePr>
            <a:graphicFrameLocks noGrp="1"/>
          </p:cNvGraphicFramePr>
          <p:nvPr/>
        </p:nvGraphicFramePr>
        <p:xfrm>
          <a:off x="1142978" y="428606"/>
          <a:ext cx="7643864" cy="5929352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740413"/>
                <a:gridCol w="518288"/>
                <a:gridCol w="435384"/>
                <a:gridCol w="1347860"/>
                <a:gridCol w="962763"/>
                <a:gridCol w="675208"/>
                <a:gridCol w="453781"/>
                <a:gridCol w="379359"/>
                <a:gridCol w="1083036"/>
                <a:gridCol w="1047772"/>
              </a:tblGrid>
              <a:tr h="499096">
                <a:tc gridSpan="10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B Nazanin" pitchFamily="2" charset="-78"/>
                        </a:rPr>
                        <a:t>ارزیابی محیط داخلی و خارجی سازمان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465389">
                <a:tc gridSpan="5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B Nazanin" pitchFamily="2" charset="-78"/>
                        </a:rPr>
                        <a:t>رزیابی محیط خارجی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B Nazanin" pitchFamily="2" charset="-78"/>
                        </a:rPr>
                        <a:t>ارزیابی محیط داخلی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765280">
                <a:tc rowSpan="3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a-I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B Nazanin" pitchFamily="2" charset="-78"/>
                        </a:rPr>
                        <a:t>ضریب تاثیر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 vert="vert270"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0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B Nazanin" pitchFamily="2" charset="-78"/>
                        </a:rPr>
                        <a:t>نوع اثر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5C0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B Nazanin" pitchFamily="2" charset="-78"/>
                        </a:rPr>
                        <a:t>فرصت ها و تهدیدهای </a:t>
                      </a: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B Nazanin" pitchFamily="2" charset="-78"/>
                        </a:rPr>
                        <a:t>محیط </a:t>
                      </a: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B Nazanin" pitchFamily="2" charset="-78"/>
                        </a:rPr>
                        <a:t>خارجی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B Nazanin" pitchFamily="2" charset="-78"/>
                        </a:rPr>
                        <a:t>ضریب تاثیر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 vert="vert270"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0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B Nazanin" pitchFamily="2" charset="-78"/>
                        </a:rPr>
                        <a:t>نوع اثر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5C0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B Nazanin" pitchFamily="2" charset="-78"/>
                        </a:rPr>
                        <a:t>نقاط ضعف و قوت محیط داخلی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776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B Nazanin" pitchFamily="2" charset="-78"/>
                        </a:rPr>
                        <a:t>ضعف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 vert="vert270" anchor="ctr" horzOverflow="overflow">
                    <a:lnL w="12700" cap="flat" cmpd="sng" algn="ctr">
                      <a:solidFill>
                        <a:srgbClr val="5C0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B Nazanin" pitchFamily="2" charset="-78"/>
                        </a:rPr>
                        <a:t>قوت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 vert="vert270"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672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a-I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B Nazanin" pitchFamily="2" charset="-78"/>
                        </a:rPr>
                        <a:t>تهدید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 vert="vert270" anchor="ctr" horzOverflow="overflow">
                    <a:lnL w="12700" cap="flat" cmpd="sng" algn="ctr">
                      <a:solidFill>
                        <a:srgbClr val="5C0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B Nazanin" pitchFamily="2" charset="-78"/>
                        </a:rPr>
                        <a:t>فرصت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 vert="vert270"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386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fa-I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0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fa-I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5C0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fa-I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fa-I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B Nazanin" pitchFamily="2" charset="-78"/>
                        </a:rPr>
                        <a:t>گیرنده خدمت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fa-I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0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fa-I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5C0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fa-I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fa-I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B Nazanin" pitchFamily="2" charset="-78"/>
                        </a:rPr>
                        <a:t>نیروی انسانی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389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fa-I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0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fa-I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5C0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fa-I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fa-I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fa-I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0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fa-I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5C0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fa-I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fa-I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465389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fa-I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0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fa-I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5C0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fa-I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fa-I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fa-I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0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fa-I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5C0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fa-I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fa-I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465389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fa-I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0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fa-I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5C0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fa-I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fa-I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fa-I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0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fa-I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5C0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fa-I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fa-I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46386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fa-I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0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fa-I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5C0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fa-I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fa-I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B Nazanin" pitchFamily="2" charset="-78"/>
                        </a:rPr>
                        <a:t>سازمان های رقیب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fa-I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0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fa-I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5C0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fa-I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fa-I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B Nazanin" pitchFamily="2" charset="-78"/>
                        </a:rPr>
                        <a:t>منابع مالی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389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fa-I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0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fa-I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5C0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fa-I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fa-I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fa-I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0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fa-I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5C0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fa-I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fa-I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465389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fa-I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0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fa-I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5C0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fa-I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fa-I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fa-I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0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fa-I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5C0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fa-I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fa-I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71538" y="571480"/>
          <a:ext cx="7946232" cy="6160169"/>
        </p:xfrm>
        <a:graphic>
          <a:graphicData uri="http://schemas.openxmlformats.org/drawingml/2006/table">
            <a:tbl>
              <a:tblPr rtl="1"/>
              <a:tblGrid>
                <a:gridCol w="338246"/>
                <a:gridCol w="2004714"/>
                <a:gridCol w="610623"/>
                <a:gridCol w="612326"/>
                <a:gridCol w="612326"/>
                <a:gridCol w="612326"/>
                <a:gridCol w="612326"/>
                <a:gridCol w="612326"/>
                <a:gridCol w="612326"/>
                <a:gridCol w="628483"/>
                <a:gridCol w="690210"/>
              </a:tblGrid>
              <a:tr h="727059">
                <a:tc rowSpan="12">
                  <a:txBody>
                    <a:bodyPr/>
                    <a:lstStyle/>
                    <a:p>
                      <a:pPr marL="71755" marR="71755" algn="ctr" rtl="1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ar-SA" sz="1600" b="1" dirty="0"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B Nazanin"/>
                        </a:rPr>
                        <a:t>نقاط قوت</a:t>
                      </a:r>
                      <a:endParaRPr lang="en-US" sz="1600" b="1" dirty="0"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67658" marR="67658" marT="0" marB="0" vert="vert27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kumimoji="0" lang="ar-SA" sz="1600" b="1" kern="1200" dirty="0">
                          <a:solidFill>
                            <a:srgbClr val="660033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عوامل</a:t>
                      </a:r>
                      <a:endParaRPr kumimoji="0" lang="en-US" sz="1600" b="1" kern="1200" dirty="0">
                        <a:solidFill>
                          <a:srgbClr val="660033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7658" marR="67658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kumimoji="0" lang="ar-SA" sz="1600" b="1" kern="1200" dirty="0">
                          <a:solidFill>
                            <a:srgbClr val="660033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فرد شماره 1</a:t>
                      </a:r>
                      <a:endParaRPr kumimoji="0" lang="en-US" sz="1600" b="1" kern="1200" dirty="0">
                        <a:solidFill>
                          <a:srgbClr val="660033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7658" marR="67658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kumimoji="0" lang="ar-SA" sz="1600" b="1" kern="1200" dirty="0">
                          <a:solidFill>
                            <a:srgbClr val="660033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فرد شماره 2</a:t>
                      </a:r>
                      <a:endParaRPr kumimoji="0" lang="en-US" sz="1600" b="1" kern="1200" dirty="0">
                        <a:solidFill>
                          <a:srgbClr val="660033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7658" marR="67658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kumimoji="0" lang="ar-SA" sz="1600" b="1" kern="1200" dirty="0">
                          <a:solidFill>
                            <a:srgbClr val="660033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فرد شماره 3</a:t>
                      </a:r>
                      <a:endParaRPr kumimoji="0" lang="en-US" sz="1600" b="1" kern="1200" dirty="0">
                        <a:solidFill>
                          <a:srgbClr val="660033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7658" marR="67658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kumimoji="0" lang="ar-SA" sz="1600" b="1" kern="1200" dirty="0">
                          <a:solidFill>
                            <a:srgbClr val="660033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فرد شماره 4</a:t>
                      </a:r>
                      <a:endParaRPr kumimoji="0" lang="en-US" sz="1600" b="1" kern="1200" dirty="0">
                        <a:solidFill>
                          <a:srgbClr val="660033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7658" marR="67658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kumimoji="0" lang="ar-SA" sz="1600" b="1" kern="1200" dirty="0">
                          <a:solidFill>
                            <a:srgbClr val="660033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فرد شماره 5</a:t>
                      </a:r>
                      <a:endParaRPr kumimoji="0" lang="en-US" sz="1600" b="1" kern="1200" dirty="0">
                        <a:solidFill>
                          <a:srgbClr val="660033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7658" marR="67658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kumimoji="0" lang="ar-SA" sz="1600" b="1" kern="1200" dirty="0">
                          <a:solidFill>
                            <a:srgbClr val="660033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فرد شماره 6</a:t>
                      </a:r>
                      <a:endParaRPr kumimoji="0" lang="en-US" sz="1600" b="1" kern="1200" dirty="0">
                        <a:solidFill>
                          <a:srgbClr val="660033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7658" marR="67658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kumimoji="0" lang="ar-SA" sz="1600" b="1" kern="1200" dirty="0">
                          <a:solidFill>
                            <a:srgbClr val="660033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فرد شماره 7</a:t>
                      </a:r>
                      <a:endParaRPr kumimoji="0" lang="en-US" sz="1600" b="1" kern="1200" dirty="0">
                        <a:solidFill>
                          <a:srgbClr val="660033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7658" marR="67658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kumimoji="0" lang="ar-SA" sz="1600" b="1" kern="1200" dirty="0">
                          <a:solidFill>
                            <a:srgbClr val="660033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جمع</a:t>
                      </a:r>
                      <a:endParaRPr kumimoji="0" lang="en-US" sz="1600" b="1" kern="1200" dirty="0">
                        <a:solidFill>
                          <a:srgbClr val="660033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7658" marR="67658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kumimoji="0" lang="ar-SA" sz="1600" b="1" kern="1200" dirty="0">
                          <a:solidFill>
                            <a:srgbClr val="660033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میانگبن</a:t>
                      </a:r>
                      <a:endParaRPr kumimoji="0" lang="en-US" sz="1600" b="1" kern="1200" dirty="0">
                        <a:solidFill>
                          <a:srgbClr val="660033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7658" marR="67658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81261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dirty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توانمندی مدیریت حوزه معاونت 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kumimoji="0" lang="fa-IR" sz="1600" b="1" kern="1200" dirty="0" smtClean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1.5</a:t>
                      </a:r>
                      <a:endParaRPr kumimoji="0" lang="en-US" sz="1600" b="1" kern="1200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7658" marR="67658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kumimoji="0" lang="fa-IR" sz="1600" b="1" kern="1200" smtClean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1.5</a:t>
                      </a:r>
                      <a:endParaRPr kumimoji="0" lang="en-US" sz="1600" b="1" kern="1200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7658" marR="67658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kumimoji="0" lang="fa-IR" sz="1600" b="1" kern="1200" smtClean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1.5</a:t>
                      </a:r>
                      <a:endParaRPr kumimoji="0" lang="en-US" sz="1600" b="1" kern="1200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7658" marR="67658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kumimoji="0" lang="fa-IR" sz="1600" b="1" kern="1200" smtClean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1.5</a:t>
                      </a:r>
                      <a:endParaRPr kumimoji="0" lang="en-US" sz="1600" b="1" kern="1200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7658" marR="67658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kumimoji="0" lang="fa-IR" sz="1600" b="1" kern="1200" smtClean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1.5</a:t>
                      </a:r>
                      <a:endParaRPr kumimoji="0" lang="en-US" sz="1600" b="1" kern="1200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7658" marR="67658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kumimoji="0" lang="fa-IR" sz="1600" b="1" kern="1200" smtClean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1.5</a:t>
                      </a:r>
                      <a:endParaRPr kumimoji="0" lang="en-US" sz="1600" b="1" kern="1200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7658" marR="67658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kumimoji="0" lang="fa-IR" sz="1600" b="1" kern="1200" dirty="0" smtClean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1.5</a:t>
                      </a:r>
                      <a:endParaRPr kumimoji="0" lang="en-US" sz="1600" b="1" kern="1200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7658" marR="67658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kumimoji="0" lang="fa-IR" sz="1600" b="1" kern="1200" dirty="0" smtClean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10.5</a:t>
                      </a:r>
                      <a:endParaRPr kumimoji="0" lang="en-US" sz="1600" b="1" kern="1200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7658" marR="67658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kumimoji="0" lang="fa-IR" sz="1600" b="1" kern="1200" dirty="0" smtClean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1.5</a:t>
                      </a:r>
                      <a:r>
                        <a:rPr kumimoji="0" lang="ar-SA" sz="1600" b="1" kern="1200" dirty="0" smtClean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+</a:t>
                      </a:r>
                      <a:endParaRPr kumimoji="0" lang="en-US" sz="1600" b="1" kern="1200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7658" marR="67658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261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همکاری درون بخشی مناسب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kumimoji="0" lang="fa-IR" sz="1600" b="1" kern="1200" dirty="0" smtClean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1.5</a:t>
                      </a:r>
                      <a:endParaRPr kumimoji="0" lang="en-US" sz="1600" b="1" kern="1200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7658" marR="67658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kumimoji="0" lang="ar-SA" sz="1600" b="1" kern="1200" dirty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</a:t>
                      </a:r>
                      <a:endParaRPr kumimoji="0" lang="en-US" sz="1600" b="1" kern="1200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7658" marR="67658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kumimoji="0" lang="ar-SA" sz="1600" b="1" kern="1200" dirty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</a:t>
                      </a:r>
                      <a:endParaRPr kumimoji="0" lang="en-US" sz="1600" b="1" kern="1200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7658" marR="67658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kumimoji="0" lang="fa-IR" sz="1600" b="1" kern="1200" dirty="0" smtClean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1.5</a:t>
                      </a:r>
                      <a:endParaRPr kumimoji="0" lang="en-US" sz="1600" b="1" kern="1200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7658" marR="67658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kumimoji="0" lang="fa-IR" sz="1600" b="1" kern="1200" dirty="0" smtClean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1.5</a:t>
                      </a:r>
                      <a:endParaRPr kumimoji="0" lang="en-US" sz="1600" b="1" kern="1200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7658" marR="67658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kumimoji="0" lang="fa-IR" sz="1600" b="1" kern="1200" dirty="0" smtClean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1.5</a:t>
                      </a:r>
                      <a:endParaRPr kumimoji="0" lang="en-US" sz="1600" b="1" kern="1200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7658" marR="67658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kumimoji="0" lang="fa-IR" sz="1600" b="1" kern="1200" dirty="0" smtClean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1.5</a:t>
                      </a:r>
                      <a:endParaRPr kumimoji="0" lang="en-US" sz="1600" b="1" kern="1200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7658" marR="67658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kumimoji="0" lang="fa-IR" sz="1600" b="1" kern="1200" dirty="0" smtClean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10.5</a:t>
                      </a:r>
                      <a:endParaRPr kumimoji="0" lang="en-US" sz="1600" b="1" kern="1200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7658" marR="67658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kumimoji="0" lang="fa-IR" sz="1600" b="1" kern="1200" dirty="0" smtClean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1.5</a:t>
                      </a:r>
                      <a:r>
                        <a:rPr kumimoji="0" lang="ar-SA" sz="1600" b="1" kern="1200" dirty="0" smtClean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+</a:t>
                      </a:r>
                      <a:endParaRPr kumimoji="0" lang="en-US" sz="1600" b="1" kern="1200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7658" marR="67658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10213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وجود پرسنل تحصیلکرده و آموزش دیده ماهر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kumimoji="0" lang="ar-SA" sz="1600" b="1" kern="1200" dirty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</a:t>
                      </a:r>
                      <a:endParaRPr kumimoji="0" lang="en-US" sz="1600" b="1" kern="1200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7658" marR="67658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kumimoji="0" lang="ar-SA" sz="1600" b="1" kern="1200" dirty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</a:t>
                      </a:r>
                      <a:endParaRPr kumimoji="0" lang="en-US" sz="1600" b="1" kern="1200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7658" marR="67658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kumimoji="0" lang="fa-IR" sz="1600" b="1" kern="1200" smtClean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1.5</a:t>
                      </a:r>
                      <a:endParaRPr kumimoji="0" lang="en-US" sz="1600" b="1" kern="1200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7658" marR="67658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kumimoji="0" lang="fa-IR" sz="1600" b="1" kern="1200" dirty="0" smtClean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1.5</a:t>
                      </a:r>
                      <a:endParaRPr kumimoji="0" lang="en-US" sz="1600" b="1" kern="1200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7658" marR="67658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kumimoji="0" lang="ar-SA" sz="1600" b="1" kern="1200" dirty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</a:t>
                      </a:r>
                      <a:endParaRPr kumimoji="0" lang="en-US" sz="1600" b="1" kern="1200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7658" marR="67658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kumimoji="0" lang="ar-SA" sz="1600" b="1" kern="1200" dirty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</a:t>
                      </a:r>
                      <a:endParaRPr kumimoji="0" lang="en-US" sz="1600" b="1" kern="1200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7658" marR="67658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kumimoji="0" lang="ar-SA" sz="1600" b="1" kern="1200" dirty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</a:t>
                      </a:r>
                      <a:endParaRPr kumimoji="0" lang="en-US" sz="1600" b="1" kern="1200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7658" marR="67658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kumimoji="0" lang="ar-SA" sz="1600" b="1" kern="1200" dirty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12</a:t>
                      </a:r>
                      <a:endParaRPr kumimoji="0" lang="en-US" sz="1600" b="1" kern="1200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7658" marR="67658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kumimoji="0" lang="fa-IR" sz="1600" b="1" kern="1200" dirty="0" smtClean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1.8</a:t>
                      </a:r>
                      <a:r>
                        <a:rPr kumimoji="0" lang="ar-SA" sz="1600" b="1" kern="1200" dirty="0" smtClean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+</a:t>
                      </a:r>
                      <a:endParaRPr kumimoji="0" lang="en-US" sz="1600" b="1" kern="1200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7658" marR="67658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261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وجود نظارت تیمی واحدی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kumimoji="0" lang="fa-IR" sz="1600" b="1" kern="1200" dirty="0" smtClean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1.5</a:t>
                      </a:r>
                      <a:endParaRPr kumimoji="0" lang="en-US" sz="1600" b="1" kern="1200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7658" marR="67658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kumimoji="0" lang="fa-IR" sz="1600" b="1" kern="1200" dirty="0" smtClean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1.5</a:t>
                      </a:r>
                      <a:endParaRPr kumimoji="0" lang="en-US" sz="1600" b="1" kern="1200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7658" marR="67658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kumimoji="0" lang="ar-SA" sz="1600" b="1" kern="1200" dirty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</a:t>
                      </a:r>
                      <a:endParaRPr kumimoji="0" lang="en-US" sz="1600" b="1" kern="1200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7658" marR="67658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kumimoji="0" lang="fa-IR" sz="1600" b="1" kern="1200" dirty="0" smtClean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1.5</a:t>
                      </a:r>
                      <a:endParaRPr kumimoji="0" lang="en-US" sz="1600" b="1" kern="1200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7658" marR="67658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kumimoji="0" lang="fa-IR" sz="1600" b="1" kern="1200" dirty="0" smtClean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1.5</a:t>
                      </a:r>
                      <a:endParaRPr kumimoji="0" lang="en-US" sz="1600" b="1" kern="1200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7658" marR="67658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kumimoji="0" lang="fa-IR" sz="1600" b="1" kern="1200" dirty="0" smtClean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1.5</a:t>
                      </a:r>
                      <a:endParaRPr kumimoji="0" lang="en-US" sz="1600" b="1" kern="1200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7658" marR="67658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kumimoji="0" lang="fa-IR" sz="1600" b="1" kern="1200" dirty="0" smtClean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1.5</a:t>
                      </a:r>
                      <a:endParaRPr kumimoji="0" lang="en-US" sz="1600" b="1" kern="1200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7658" marR="67658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kumimoji="0" lang="ar-SA" sz="1600" b="1" kern="1200" dirty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11</a:t>
                      </a:r>
                      <a:endParaRPr kumimoji="0" lang="en-US" sz="1600" b="1" kern="1200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7658" marR="67658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kumimoji="0" lang="fa-IR" sz="1600" b="1" kern="1200" dirty="0" smtClean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1.6</a:t>
                      </a:r>
                      <a:r>
                        <a:rPr kumimoji="0" lang="ar-SA" sz="1600" b="1" kern="1200" dirty="0" smtClean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+</a:t>
                      </a:r>
                      <a:endParaRPr kumimoji="0" lang="en-US" sz="1600" b="1" kern="1200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7658" marR="67658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41041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وجود سیستم پایش و ارزشیابی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kumimoji="0" lang="ar-SA" sz="1600" b="1" kern="1200" dirty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</a:t>
                      </a:r>
                      <a:endParaRPr kumimoji="0" lang="en-US" sz="1600" b="1" kern="1200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7658" marR="67658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kumimoji="0" lang="fa-IR" sz="1600" b="1" kern="1200" smtClean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1.5</a:t>
                      </a:r>
                      <a:endParaRPr kumimoji="0" lang="en-US" sz="1600" b="1" kern="1200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7658" marR="67658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kumimoji="0" lang="fa-IR" sz="1600" b="1" kern="1200" dirty="0" smtClean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1.5</a:t>
                      </a:r>
                      <a:endParaRPr kumimoji="0" lang="en-US" sz="1600" b="1" kern="1200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7658" marR="67658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kumimoji="0" lang="ar-SA" sz="1600" b="1" kern="1200" dirty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</a:t>
                      </a:r>
                      <a:endParaRPr kumimoji="0" lang="en-US" sz="1600" b="1" kern="1200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7658" marR="67658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kumimoji="0" lang="fa-IR" sz="1600" b="1" kern="1200" dirty="0" smtClean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1.5</a:t>
                      </a:r>
                      <a:endParaRPr kumimoji="0" lang="en-US" sz="1600" b="1" kern="1200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7658" marR="67658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kumimoji="0" lang="ar-SA" sz="1600" b="1" kern="1200" dirty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</a:t>
                      </a:r>
                      <a:endParaRPr kumimoji="0" lang="en-US" sz="1600" b="1" kern="1200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7658" marR="67658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kumimoji="0" lang="ar-SA" sz="1600" b="1" kern="1200" dirty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</a:t>
                      </a:r>
                      <a:endParaRPr kumimoji="0" lang="en-US" sz="1600" b="1" kern="1200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7658" marR="67658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kumimoji="0" lang="fa-IR" sz="1600" b="1" kern="1200" dirty="0" smtClean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8.5</a:t>
                      </a:r>
                      <a:endParaRPr kumimoji="0" lang="en-US" sz="1600" b="1" kern="1200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7658" marR="67658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kumimoji="0" lang="fa-IR" sz="1600" b="1" kern="1200" dirty="0" smtClean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1.2</a:t>
                      </a:r>
                      <a:r>
                        <a:rPr kumimoji="0" lang="ar-SA" sz="1600" b="1" kern="1200" dirty="0" smtClean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+</a:t>
                      </a:r>
                      <a:endParaRPr kumimoji="0" lang="en-US" sz="1600" b="1" kern="1200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7658" marR="67658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854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توجه و استفاده از کارهای تیمی در حوزه معاونت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kumimoji="0" lang="ar-SA" sz="1600" b="1" kern="1200" dirty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</a:t>
                      </a:r>
                      <a:endParaRPr kumimoji="0" lang="en-US" sz="1600" b="1" kern="1200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7658" marR="67658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kumimoji="0" lang="ar-SA" sz="1600" b="1" kern="1200" dirty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</a:t>
                      </a:r>
                      <a:endParaRPr kumimoji="0" lang="en-US" sz="1600" b="1" kern="1200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7658" marR="67658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kumimoji="0" lang="ar-SA" sz="1600" b="1" kern="1200" dirty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</a:t>
                      </a:r>
                      <a:endParaRPr kumimoji="0" lang="en-US" sz="1600" b="1" kern="1200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7658" marR="67658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kumimoji="0" lang="ar-SA" sz="1600" b="1" kern="1200" dirty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</a:t>
                      </a:r>
                      <a:endParaRPr kumimoji="0" lang="en-US" sz="1600" b="1" kern="1200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7658" marR="67658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kumimoji="0" lang="ar-SA" sz="1600" b="1" kern="1200" dirty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</a:t>
                      </a:r>
                      <a:endParaRPr kumimoji="0" lang="en-US" sz="1600" b="1" kern="1200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7658" marR="67658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kumimoji="0" lang="fa-IR" sz="1600" b="1" kern="1200" dirty="0" smtClean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1.5</a:t>
                      </a:r>
                      <a:endParaRPr kumimoji="0" lang="en-US" sz="1600" b="1" kern="1200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7658" marR="67658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kumimoji="0" lang="ar-SA" sz="1600" b="1" kern="1200" dirty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</a:t>
                      </a:r>
                      <a:endParaRPr kumimoji="0" lang="en-US" sz="1600" b="1" kern="1200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7658" marR="67658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kumimoji="0" lang="fa-IR" sz="1600" b="1" kern="1200" dirty="0" smtClean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8.5</a:t>
                      </a:r>
                      <a:endParaRPr kumimoji="0" lang="en-US" sz="1600" b="1" kern="1200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7658" marR="67658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kumimoji="0" lang="fa-IR" sz="1600" b="1" kern="1200" dirty="0" smtClean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1.2</a:t>
                      </a:r>
                      <a:r>
                        <a:rPr kumimoji="0" lang="ar-SA" sz="1600" b="1" kern="1200" dirty="0" smtClean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+</a:t>
                      </a:r>
                      <a:endParaRPr kumimoji="0" lang="en-US" sz="1600" b="1" kern="1200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7658" marR="67658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84706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جوانگرایی در انتصاب نیروی کارشناسی و مدیریتی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kumimoji="0" lang="ar-SA" sz="1600" b="1" kern="1200" dirty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</a:t>
                      </a:r>
                      <a:endParaRPr kumimoji="0" lang="en-US" sz="1600" b="1" kern="1200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7658" marR="67658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kumimoji="0" lang="fa-IR" sz="1600" b="1" kern="1200" dirty="0" smtClean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1.5</a:t>
                      </a:r>
                      <a:endParaRPr kumimoji="0" lang="en-US" sz="1600" b="1" kern="1200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7658" marR="67658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kumimoji="0" lang="ar-SA" sz="1600" b="1" kern="1200" dirty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</a:t>
                      </a:r>
                      <a:endParaRPr kumimoji="0" lang="en-US" sz="1600" b="1" kern="1200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7658" marR="67658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kumimoji="0" lang="ar-SA" sz="1600" b="1" kern="1200" dirty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</a:t>
                      </a:r>
                      <a:endParaRPr kumimoji="0" lang="en-US" sz="1600" b="1" kern="1200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7658" marR="67658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kumimoji="0" lang="fa-IR" sz="1600" b="1" kern="1200" dirty="0" smtClean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1.5</a:t>
                      </a:r>
                      <a:endParaRPr kumimoji="0" lang="en-US" sz="1600" b="1" kern="1200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7658" marR="67658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kumimoji="0" lang="fa-IR" sz="1600" b="1" kern="1200" dirty="0" smtClean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1.5</a:t>
                      </a:r>
                      <a:endParaRPr kumimoji="0" lang="en-US" sz="1600" b="1" kern="1200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7658" marR="67658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kumimoji="0" lang="ar-SA" sz="1600" b="1" kern="1200" dirty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</a:t>
                      </a:r>
                      <a:endParaRPr kumimoji="0" lang="en-US" sz="1600" b="1" kern="1200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7658" marR="67658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kumimoji="0" lang="fa-IR" sz="1600" b="1" kern="1200" dirty="0" smtClean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9.5</a:t>
                      </a:r>
                      <a:endParaRPr kumimoji="0" lang="en-US" sz="1600" b="1" kern="1200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7658" marR="67658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kumimoji="0" lang="fa-IR" sz="1600" b="1" kern="1200" dirty="0" smtClean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1.2</a:t>
                      </a:r>
                      <a:r>
                        <a:rPr kumimoji="0" lang="ar-SA" sz="1600" b="1" kern="1200" dirty="0" smtClean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+</a:t>
                      </a:r>
                      <a:endParaRPr kumimoji="0" lang="en-US" sz="1600" b="1" kern="1200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7658" marR="67658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706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dirty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استفاده از مشارکت های مردمی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kumimoji="0" lang="ar-SA" sz="1600" b="1" kern="1200" dirty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</a:t>
                      </a:r>
                      <a:endParaRPr kumimoji="0" lang="en-US" sz="1600" b="1" kern="1200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7658" marR="67658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kumimoji="0" lang="ar-SA" sz="1600" b="1" kern="1200" dirty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</a:t>
                      </a:r>
                      <a:endParaRPr kumimoji="0" lang="en-US" sz="1600" b="1" kern="1200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7658" marR="67658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kumimoji="0" lang="fa-IR" sz="1600" b="1" kern="1200" dirty="0" smtClean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0.5</a:t>
                      </a:r>
                      <a:endParaRPr kumimoji="0" lang="en-US" sz="1600" b="1" kern="1200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7658" marR="67658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kumimoji="0" lang="ar-SA" sz="1600" b="1" kern="1200" dirty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</a:t>
                      </a:r>
                      <a:endParaRPr kumimoji="0" lang="en-US" sz="1600" b="1" kern="1200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7658" marR="67658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kumimoji="0" lang="ar-SA" sz="1600" b="1" kern="1200" dirty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</a:t>
                      </a:r>
                      <a:endParaRPr kumimoji="0" lang="en-US" sz="1600" b="1" kern="1200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7658" marR="67658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kumimoji="0" lang="fa-IR" sz="1600" b="1" kern="1200" dirty="0" smtClean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1.5</a:t>
                      </a:r>
                      <a:endParaRPr kumimoji="0" lang="en-US" sz="1600" b="1" kern="1200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7658" marR="67658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kumimoji="0" lang="ar-SA" sz="1600" b="1" kern="1200" dirty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</a:t>
                      </a:r>
                      <a:endParaRPr kumimoji="0" lang="en-US" sz="1600" b="1" kern="1200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7658" marR="67658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kumimoji="0" lang="ar-SA" sz="1600" b="1" kern="1200" dirty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7</a:t>
                      </a:r>
                      <a:endParaRPr kumimoji="0" lang="en-US" sz="1600" b="1" kern="1200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7658" marR="67658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kumimoji="0" lang="ar-SA" sz="1600" b="1" kern="1200" dirty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1+</a:t>
                      </a:r>
                      <a:endParaRPr kumimoji="0" lang="en-US" sz="1600" b="1" kern="1200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7658" marR="67658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03978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dirty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وجود نظام مناسب ارایه خدمت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kumimoji="0" lang="fa-IR" sz="1600" b="1" kern="1200" dirty="0" smtClean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0.5</a:t>
                      </a:r>
                      <a:endParaRPr kumimoji="0" lang="en-US" sz="1600" b="1" kern="1200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7658" marR="67658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kumimoji="0" lang="fa-IR" sz="1600" b="1" kern="1200" dirty="0" smtClean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1.5</a:t>
                      </a:r>
                      <a:endParaRPr kumimoji="0" lang="en-US" sz="1600" b="1" kern="1200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7658" marR="67658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kumimoji="0" lang="ar-SA" sz="1600" b="1" kern="1200" dirty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</a:t>
                      </a:r>
                      <a:endParaRPr kumimoji="0" lang="en-US" sz="1600" b="1" kern="1200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7658" marR="67658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kumimoji="0" lang="ar-SA" sz="1600" b="1" kern="1200" dirty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</a:t>
                      </a:r>
                      <a:endParaRPr kumimoji="0" lang="en-US" sz="1600" b="1" kern="1200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7658" marR="67658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kumimoji="0" lang="ar-SA" sz="1600" b="1" kern="1200" dirty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</a:t>
                      </a:r>
                      <a:endParaRPr kumimoji="0" lang="en-US" sz="1600" b="1" kern="1200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7658" marR="67658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kumimoji="0" lang="ar-SA" sz="1600" b="1" kern="1200" dirty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</a:t>
                      </a:r>
                      <a:endParaRPr kumimoji="0" lang="en-US" sz="1600" b="1" kern="1200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7658" marR="67658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kumimoji="0" lang="ar-SA" sz="1600" b="1" kern="1200" dirty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</a:t>
                      </a:r>
                      <a:endParaRPr kumimoji="0" lang="en-US" sz="1600" b="1" kern="1200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7658" marR="67658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kumimoji="0" lang="ar-SA" sz="1600" b="1" kern="1200" dirty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7</a:t>
                      </a:r>
                      <a:endParaRPr kumimoji="0" lang="en-US" sz="1600" b="1" kern="1200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7658" marR="67658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kumimoji="0" lang="ar-SA" sz="1600" b="1" kern="1200" dirty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1+</a:t>
                      </a:r>
                      <a:endParaRPr kumimoji="0" lang="en-US" sz="1600" b="1" kern="1200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7658" marR="67658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706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dirty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وجود یک سیستم آموزشی پویا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kumimoji="0" lang="ar-SA" sz="1600" b="1" kern="1200" dirty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</a:t>
                      </a:r>
                      <a:endParaRPr kumimoji="0" lang="en-US" sz="1600" b="1" kern="1200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7658" marR="67658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kumimoji="0" lang="ar-SA" sz="1600" b="1" kern="1200" dirty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</a:t>
                      </a:r>
                      <a:endParaRPr kumimoji="0" lang="en-US" sz="1600" b="1" kern="1200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7658" marR="67658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kumimoji="0" lang="fa-IR" sz="1600" b="1" kern="1200" dirty="0" smtClean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1.5</a:t>
                      </a:r>
                      <a:endParaRPr kumimoji="0" lang="en-US" sz="1600" b="1" kern="1200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7658" marR="67658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kumimoji="0" lang="fa-IR" sz="1600" b="1" kern="1200" dirty="0" smtClean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1.5</a:t>
                      </a:r>
                      <a:endParaRPr kumimoji="0" lang="en-US" sz="1600" b="1" kern="1200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7658" marR="67658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kumimoji="0" lang="fa-IR" sz="1600" b="1" kern="1200" dirty="0" smtClean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1.5</a:t>
                      </a:r>
                      <a:endParaRPr kumimoji="0" lang="en-US" sz="1600" b="1" kern="1200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7658" marR="67658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kumimoji="0" lang="ar-SA" sz="1600" b="1" kern="1200" dirty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</a:t>
                      </a:r>
                      <a:endParaRPr kumimoji="0" lang="en-US" sz="1600" b="1" kern="1200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7658" marR="67658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kumimoji="0" lang="fa-IR" sz="1600" b="1" kern="1200" dirty="0" smtClean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1.5</a:t>
                      </a:r>
                      <a:endParaRPr kumimoji="0" lang="en-US" sz="1600" b="1" kern="1200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7658" marR="67658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kumimoji="0" lang="ar-SA" sz="1600" b="1" kern="1200" dirty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12</a:t>
                      </a:r>
                      <a:endParaRPr kumimoji="0" lang="en-US" sz="1600" b="1" kern="1200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7658" marR="67658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kumimoji="0" lang="fa-IR" sz="1600" b="1" kern="1200" dirty="0" smtClean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1.7</a:t>
                      </a:r>
                      <a:r>
                        <a:rPr kumimoji="0" lang="ar-SA" sz="1600" b="1" kern="1200" dirty="0" smtClean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+</a:t>
                      </a:r>
                      <a:endParaRPr kumimoji="0" lang="en-US" sz="1600" b="1" kern="1200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7658" marR="67658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5170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l" rtl="1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kumimoji="0" lang="ar-SA" sz="1600" b="1" kern="1200" dirty="0" smtClean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میانگین(</a:t>
                      </a:r>
                      <a:r>
                        <a:rPr kumimoji="0" lang="en-US" sz="1600" b="1" kern="1200" dirty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MS</a:t>
                      </a:r>
                      <a:r>
                        <a:rPr kumimoji="0" lang="fa-IR" sz="1600" b="1" kern="1200" dirty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)</a:t>
                      </a:r>
                      <a:endParaRPr kumimoji="0" lang="en-US" sz="1600" b="1" kern="1200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7658" marR="67658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kumimoji="0" lang="ar-SA" sz="1600" b="1" kern="1200" dirty="0" smtClean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+</a:t>
                      </a:r>
                      <a:endParaRPr kumimoji="0" lang="en-US" sz="1600" b="1" kern="1200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67658" marR="67658" marT="0" marB="0" anchor="ctr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>
          <a:xfrm>
            <a:off x="1435608" y="-71462"/>
            <a:ext cx="7498080" cy="77809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2  Titr" pitchFamily="2" charset="-78"/>
              </a:rPr>
              <a:t>تعيين ميانگين نمره عوامل داخلي و خارجي سازمان</a:t>
            </a:r>
            <a:r>
              <a:rPr kumimoji="0" lang="ar-SA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2  Titr" pitchFamily="2" charset="-78"/>
              </a:rPr>
              <a:t>:</a:t>
            </a:r>
            <a:endParaRPr kumimoji="0" lang="fa-IR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2  Titr" pitchFamily="2" charset="-78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285852" y="214290"/>
          <a:ext cx="7473965" cy="6395940"/>
        </p:xfrm>
        <a:graphic>
          <a:graphicData uri="http://schemas.openxmlformats.org/drawingml/2006/table">
            <a:tbl>
              <a:tblPr rtl="1"/>
              <a:tblGrid>
                <a:gridCol w="610838"/>
                <a:gridCol w="3454031"/>
                <a:gridCol w="749419"/>
                <a:gridCol w="779953"/>
                <a:gridCol w="1083356"/>
                <a:gridCol w="796368"/>
              </a:tblGrid>
              <a:tr h="293280">
                <a:tc gridSpan="6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dirty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ماتريس ارزيابي عوامل داخلي معاونت بهداشتی دانشگاه علوم پزشکی 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65594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رديف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متغيرها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(اول قوت ها و بعد ضعف ها را ليست كنيد)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اثر 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(</a:t>
                      </a:r>
                      <a:r>
                        <a:rPr lang="en-US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Effect</a:t>
                      </a: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)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dirty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ضريب   </a:t>
                      </a:r>
                      <a:r>
                        <a:rPr lang="en-US" sz="1500" b="1" dirty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 </a:t>
                      </a:r>
                      <a:r>
                        <a:rPr lang="en-US" sz="15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Ratio</a:t>
                      </a:r>
                      <a:r>
                        <a:rPr lang="en-US" sz="1500" b="1" dirty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) </a:t>
                      </a:r>
                      <a:r>
                        <a:rPr lang="fa-IR" sz="1500" b="1" dirty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)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dirty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پاسخ (</a:t>
                      </a:r>
                      <a:r>
                        <a:rPr lang="en-US" sz="1500" b="1" dirty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Response</a:t>
                      </a:r>
                      <a:r>
                        <a:rPr lang="fa-IR" sz="15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)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37155" algn="ctr"/>
                          <a:tab pos="5274310" algn="r"/>
                          <a:tab pos="359410" algn="r"/>
                        </a:tabLst>
                        <a:defRPr/>
                      </a:pPr>
                      <a:r>
                        <a:rPr lang="fa-IR" sz="1500" b="1" dirty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نمره نهايي </a:t>
                      </a:r>
                      <a:r>
                        <a:rPr lang="fa-IR" sz="15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(ضريب * پاسخ)</a:t>
                      </a:r>
                      <a:endParaRPr lang="en-US" sz="1500" b="1" dirty="0" smtClean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2411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en-US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S1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dirty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توانمندی مدیریت حوزه معاونت 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4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0.056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4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0.224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2186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en-US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S2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همکاری درون بخشی مناسب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4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0.056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0.112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2186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en-US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S3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وجود پرسنل تحصیلکرده و آموزش دیده ماهر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4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0.056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0.112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2186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en-US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S4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وجود نظارت تیمی واحدی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4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0.056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3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0.168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2186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en-US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S5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وجود سیستم پایش و ارزشیابی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4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0.056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0.112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2619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en-US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S6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توجه و استفاده از کارهای تیمی در حوزه معاونت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3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0.042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0.084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2186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7</a:t>
                      </a:r>
                      <a:r>
                        <a:rPr lang="en-US" sz="1500" b="1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 S</a:t>
                      </a:r>
                      <a:endParaRPr lang="en-US" sz="1500" b="1">
                        <a:solidFill>
                          <a:srgbClr val="5C002E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جوانگرایی در انتصاب نیروی کارشناسی و مدیریتی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4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0.056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3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0.168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2186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8</a:t>
                      </a:r>
                      <a:r>
                        <a:rPr lang="en-US" sz="1500" b="1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 S</a:t>
                      </a:r>
                      <a:endParaRPr lang="en-US" sz="1500" b="1">
                        <a:solidFill>
                          <a:srgbClr val="5C002E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dirty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استفاده از مشارکت های مردمی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4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0.056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0.112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2186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9</a:t>
                      </a:r>
                      <a:r>
                        <a:rPr lang="en-US" sz="1500" b="1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 S</a:t>
                      </a:r>
                      <a:endParaRPr lang="en-US" sz="1500" b="1">
                        <a:solidFill>
                          <a:srgbClr val="5C002E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dirty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وجود نظام مناسب ارایه خدمت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3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0.042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0.084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3452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10</a:t>
                      </a:r>
                      <a:r>
                        <a:rPr lang="en-US" sz="1500" b="1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 S</a:t>
                      </a:r>
                      <a:endParaRPr lang="en-US" sz="1500" b="1">
                        <a:solidFill>
                          <a:srgbClr val="5C002E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dirty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وجود یک سیستم آموزشی پویا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3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0.042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0.042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34520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500" b="1" dirty="0">
                        <a:solidFill>
                          <a:srgbClr val="5C002E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endParaRPr lang="fa-IR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endParaRPr lang="fa-IR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endParaRPr lang="fa-IR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endParaRPr lang="fa-IR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endParaRPr lang="fa-IR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  <a:tr h="23452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Times New Roman"/>
                        </a:rPr>
                        <a:t>1 </a:t>
                      </a:r>
                      <a:r>
                        <a:rPr lang="en-US" sz="1500" b="1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Times New Roman"/>
                        </a:rPr>
                        <a:t>W</a:t>
                      </a: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dirty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نقص سیستم آماری و اطلاع رسانی دقیق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4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0.056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0.112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3452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Times New Roman"/>
                        </a:rPr>
                        <a:t>2 </a:t>
                      </a:r>
                      <a:r>
                        <a:rPr lang="en-US" sz="1500" b="1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Times New Roman"/>
                        </a:rPr>
                        <a:t>W</a:t>
                      </a: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همکاری نامناسب پزشکان مراکز در امور بهداشتی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4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0.056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0.112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3452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Times New Roman"/>
                        </a:rPr>
                        <a:t>3 </a:t>
                      </a:r>
                      <a:r>
                        <a:rPr lang="en-US" sz="1500" b="1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Times New Roman"/>
                        </a:rPr>
                        <a:t>W</a:t>
                      </a: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نامطلوب بودن فضای فیزیکی 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3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37155" algn="ctr"/>
                          <a:tab pos="5274310" algn="r"/>
                          <a:tab pos="359410" algn="r"/>
                        </a:tabLst>
                        <a:defRPr/>
                      </a:pPr>
                      <a:r>
                        <a:rPr lang="fa-IR" sz="15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0.042</a:t>
                      </a:r>
                      <a:endParaRPr lang="en-US" sz="1500" b="1" dirty="0" smtClean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0.084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3452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Times New Roman"/>
                        </a:rPr>
                        <a:t>4 </a:t>
                      </a:r>
                      <a:r>
                        <a:rPr lang="en-US" sz="1500" b="1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Times New Roman"/>
                        </a:rPr>
                        <a:t>W</a:t>
                      </a: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مطلوب نبودن سیستم بایگانی و دبیرخانه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0.028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4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0.112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3452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en-US" sz="1500" b="1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Times New Roman"/>
                        </a:rPr>
                        <a:t> W</a:t>
                      </a: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نداشتن برنامه تفصیلی حوزه مدیریت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3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37155" algn="ctr"/>
                          <a:tab pos="5274310" algn="r"/>
                          <a:tab pos="359410" algn="r"/>
                        </a:tabLst>
                        <a:defRPr/>
                      </a:pPr>
                      <a:r>
                        <a:rPr lang="fa-IR" sz="15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0.042</a:t>
                      </a:r>
                      <a:endParaRPr lang="en-US" sz="1500" b="1" dirty="0" smtClean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3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0.126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225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en-US" sz="1500" b="1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Times New Roman"/>
                        </a:rPr>
                        <a:t> W</a:t>
                      </a: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کمبود انگیزه کارکنان به دلیل تبعیض در پرداخت ها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4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0.056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0.056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3452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en-US" sz="1500" b="1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Times New Roman"/>
                        </a:rPr>
                        <a:t> W</a:t>
                      </a: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عدم هماهنگی و موازی بودن برخی برنامه ها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4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0.056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0.112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4372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en-US" sz="1500" b="1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Times New Roman"/>
                        </a:rPr>
                        <a:t> W</a:t>
                      </a: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ناکافی بودن اطلاعات مدیران و معاونین بهداشتی شبکه ها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4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0.056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0.056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3452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en-US" sz="1500" b="1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Times New Roman"/>
                        </a:rPr>
                        <a:t> W</a:t>
                      </a: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جابجایی زودهنگام مدیران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4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0.056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0.056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3452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en-US" sz="1500" b="1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Times New Roman"/>
                        </a:rPr>
                        <a:t> W</a:t>
                      </a: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عدم تطابق ساختار سازمانی با نیازهای جامعه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3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37155" algn="ctr"/>
                          <a:tab pos="5274310" algn="r"/>
                          <a:tab pos="359410" algn="r"/>
                        </a:tabLst>
                        <a:defRPr/>
                      </a:pPr>
                      <a:r>
                        <a:rPr lang="fa-IR" sz="15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0.042</a:t>
                      </a:r>
                      <a:endParaRPr lang="en-US" sz="1500" b="1" dirty="0" smtClean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0.042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34520">
                <a:tc gridSpan="2"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جمع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71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-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2.086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285852" y="-27384"/>
          <a:ext cx="7495976" cy="6872808"/>
        </p:xfrm>
        <a:graphic>
          <a:graphicData uri="http://schemas.openxmlformats.org/drawingml/2006/table">
            <a:tbl>
              <a:tblPr rtl="1"/>
              <a:tblGrid>
                <a:gridCol w="661200"/>
                <a:gridCol w="3643510"/>
                <a:gridCol w="647696"/>
                <a:gridCol w="719945"/>
                <a:gridCol w="1072191"/>
                <a:gridCol w="751434"/>
              </a:tblGrid>
              <a:tr h="242736">
                <a:tc gridSpan="6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dirty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ماتريس ارزيابي عوامل خارجی معاونت بهداشتی دانشگاه علوم </a:t>
                      </a:r>
                      <a:r>
                        <a:rPr lang="fa-IR" sz="14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پزشکی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8711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رديف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dirty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متغيرها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dirty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(اول </a:t>
                      </a:r>
                      <a:r>
                        <a:rPr lang="fa-IR" sz="14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فرصت ها و </a:t>
                      </a:r>
                      <a:r>
                        <a:rPr lang="fa-IR" sz="1400" b="1" dirty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بعد </a:t>
                      </a:r>
                      <a:r>
                        <a:rPr lang="fa-IR" sz="14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تهدید </a:t>
                      </a:r>
                      <a:r>
                        <a:rPr lang="fa-IR" sz="1400" b="1" dirty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ها را ليست كنيد)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اثر 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(</a:t>
                      </a:r>
                      <a:r>
                        <a:rPr lang="en-US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Effect</a:t>
                      </a: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)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ضريب   </a:t>
                      </a:r>
                      <a:r>
                        <a:rPr lang="en-US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 Ratio) </a:t>
                      </a: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)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dirty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پاسخ (</a:t>
                      </a:r>
                      <a:r>
                        <a:rPr lang="en-US" sz="1400" b="1" dirty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Response</a:t>
                      </a:r>
                      <a:r>
                        <a:rPr lang="fa-IR" sz="14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)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37155" algn="ctr"/>
                          <a:tab pos="5274310" algn="r"/>
                          <a:tab pos="359410" algn="r"/>
                        </a:tabLst>
                        <a:defRPr/>
                      </a:pPr>
                      <a:r>
                        <a:rPr lang="fa-IR" sz="14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نمره نهايي (ضريب * پاسخ)</a:t>
                      </a:r>
                      <a:endParaRPr lang="en-US" sz="1400" b="1" dirty="0" smtClean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957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kumimoji="0" lang="en-US" sz="1400" b="1" kern="1200" dirty="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O1</a:t>
                      </a: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درصد بالای با سوادی در لستان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4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0.055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dirty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3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kumimoji="0" lang="fa-IR" sz="1400" b="1" kern="1200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0.165</a:t>
                      </a:r>
                      <a:endParaRPr kumimoji="0" lang="en-US" sz="1400" b="1" kern="1200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957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kumimoji="0" lang="en-US" sz="1400" b="1" kern="120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O2</a:t>
                      </a: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هماهنگی بین بخشی و وجود کارگروه بهداشت، درمان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4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0.055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0.110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957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kumimoji="0" lang="en-US" sz="1400" b="1" kern="120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O3</a:t>
                      </a: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تمایل عمومی مردم به مشارکت در امور سلامت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3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0.041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0.082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957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kumimoji="0" lang="en-US" sz="1400" b="1" kern="120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O4</a:t>
                      </a: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دسترسی سریع به فن آوری و اطلاعات امروز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3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0.041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0.082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957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kumimoji="0" lang="en-US" sz="1400" b="1" kern="120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O5</a:t>
                      </a: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ارتباط با ارگان های بین المللی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0.027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0.027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957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kumimoji="0" lang="en-US" sz="1400" b="1" kern="120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O6</a:t>
                      </a: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موقعیت جغرافیایی، تاریخی و ارتباطی استان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0.027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37155" algn="ctr"/>
                          <a:tab pos="5274310" algn="r"/>
                          <a:tab pos="359410" algn="r"/>
                        </a:tabLst>
                        <a:defRPr/>
                      </a:pPr>
                      <a:r>
                        <a:rPr lang="fa-IR" sz="14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0.027</a:t>
                      </a:r>
                      <a:endParaRPr lang="en-US" sz="1400" b="1" dirty="0" smtClean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957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kumimoji="0" lang="fa-IR" sz="1400" b="1" kern="120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7 </a:t>
                      </a:r>
                      <a:r>
                        <a:rPr kumimoji="0" lang="en-US" sz="1400" b="1" kern="120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O</a:t>
                      </a: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وضعیت اقتصادی نسبتاًمطلوب مردم استان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0.027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0.054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957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kumimoji="0" lang="fa-IR" sz="1400" b="1" kern="120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8 </a:t>
                      </a:r>
                      <a:r>
                        <a:rPr kumimoji="0" lang="en-US" sz="1400" b="1" kern="120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O</a:t>
                      </a: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وجود شوراهای شهر، روستا و بخش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0.027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0.054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957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kumimoji="0" lang="fa-IR" sz="1400" b="1" kern="120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9 </a:t>
                      </a:r>
                      <a:r>
                        <a:rPr kumimoji="0" lang="en-US" sz="1400" b="1" kern="120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O</a:t>
                      </a: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وجود بخش خصوصی فعال در استان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0.027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0.027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957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kumimoji="0" lang="fa-IR" sz="1400" b="1" kern="120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10 </a:t>
                      </a:r>
                      <a:r>
                        <a:rPr kumimoji="0" lang="en-US" sz="1400" b="1" kern="120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O</a:t>
                      </a: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حمایت رهبران مذهبی استان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0.027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0.027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957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kumimoji="0" lang="fa-IR" sz="1400" b="1" kern="120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11 </a:t>
                      </a:r>
                      <a:r>
                        <a:rPr kumimoji="0" lang="en-US" sz="1400" b="1" kern="120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O</a:t>
                      </a:r>
                    </a:p>
                  </a:txBody>
                  <a:tcPr marL="31450" marR="3145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حمایت مسئولین سیاسی استان و نمایندگان مجلس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3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0.041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0.082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957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kumimoji="0" lang="fa-IR" sz="1400" b="1" kern="1200" dirty="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12 </a:t>
                      </a:r>
                      <a:r>
                        <a:rPr kumimoji="0" lang="en-US" sz="1400" b="1" kern="1200" dirty="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O</a:t>
                      </a:r>
                    </a:p>
                  </a:txBody>
                  <a:tcPr marL="31450" marR="3145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حمایت هیئت رییسه دانشگاه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3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0.041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0.082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29272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kumimoji="0" lang="fa-IR" sz="1400" b="1" kern="120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13 </a:t>
                      </a:r>
                      <a:r>
                        <a:rPr kumimoji="0" lang="en-US" sz="1400" b="1" kern="120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O</a:t>
                      </a:r>
                    </a:p>
                  </a:txBody>
                  <a:tcPr marL="31450" marR="3145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وجود رسانه های گروهی محلی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3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0.041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0.082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957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kumimoji="0" lang="en-US" sz="1400" b="1" kern="1200" dirty="0">
                        <a:solidFill>
                          <a:srgbClr val="5C002E"/>
                        </a:solidFill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  <a:tr h="19957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kumimoji="0" lang="fa-IR" sz="1400" b="1" kern="1200" dirty="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1 </a:t>
                      </a:r>
                      <a:r>
                        <a:rPr kumimoji="0" lang="en-US" sz="1400" b="1" kern="1200" dirty="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T</a:t>
                      </a: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هرم سنی نامناسب جمعیت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4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0.055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dirty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0.110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957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kumimoji="0" lang="fa-IR" sz="1400" b="1" kern="120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2 </a:t>
                      </a:r>
                      <a:r>
                        <a:rPr kumimoji="0" lang="en-US" sz="1400" b="1" kern="120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T</a:t>
                      </a: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نداشتن ابنک اطلاعاتی کشوری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3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0.041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0.041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957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kumimoji="0" lang="fa-IR" sz="1400" b="1" kern="120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3 </a:t>
                      </a:r>
                      <a:r>
                        <a:rPr kumimoji="0" lang="en-US" sz="1400" b="1" kern="120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T</a:t>
                      </a: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بیماری های نوپدید و بازپدید به ویژه لبماری ایدز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4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0.055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0.110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957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kumimoji="0" lang="fa-IR" sz="1400" b="1" kern="120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4 </a:t>
                      </a:r>
                      <a:r>
                        <a:rPr kumimoji="0" lang="en-US" sz="1400" b="1" kern="120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T</a:t>
                      </a: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افزایش رفتارهای پرخطر به ویژه اعتیاد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4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0.055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0.055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957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kumimoji="0" lang="fa-IR" sz="1400" b="1" kern="120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5 </a:t>
                      </a:r>
                      <a:r>
                        <a:rPr kumimoji="0" lang="en-US" sz="1400" b="1" kern="120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T</a:t>
                      </a: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پدیده مهاجرت و حاشیه نشینی در استان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3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0.041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37155" algn="ctr"/>
                          <a:tab pos="5274310" algn="r"/>
                          <a:tab pos="359410" algn="r"/>
                        </a:tabLst>
                        <a:defRPr/>
                      </a:pPr>
                      <a:r>
                        <a:rPr lang="fa-IR" sz="14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0.082</a:t>
                      </a:r>
                      <a:endParaRPr lang="en-US" sz="1400" b="1" dirty="0" smtClean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957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kumimoji="0" lang="fa-IR" sz="1400" b="1" kern="120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6 </a:t>
                      </a:r>
                      <a:r>
                        <a:rPr kumimoji="0" lang="en-US" sz="1400" b="1" kern="120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T</a:t>
                      </a: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بوروکراسی اداری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3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0.041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0.041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957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kumimoji="0" lang="fa-IR" sz="1400" b="1" kern="120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7 </a:t>
                      </a:r>
                      <a:r>
                        <a:rPr kumimoji="0" lang="en-US" sz="1400" b="1" kern="120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T</a:t>
                      </a: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به غلط برخوردار محسوب نمودن استان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0.027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0.054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957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kumimoji="0" lang="fa-IR" sz="1400" b="1" kern="1200" dirty="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8 </a:t>
                      </a:r>
                      <a:r>
                        <a:rPr kumimoji="0" lang="en-US" sz="1400" b="1" kern="1200" dirty="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T</a:t>
                      </a: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مشکلات معیشتی مردم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3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0.041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0.082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957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kumimoji="0" lang="fa-IR" sz="1400" b="1" kern="1200" dirty="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9 </a:t>
                      </a:r>
                      <a:r>
                        <a:rPr kumimoji="0" lang="en-US" sz="1400" b="1" kern="1200" dirty="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T</a:t>
                      </a: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سازمان های موازی ارایه خدمات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0.027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0.027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957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kumimoji="0" lang="fa-IR" sz="1400" b="1" kern="1200" dirty="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10 </a:t>
                      </a:r>
                      <a:r>
                        <a:rPr kumimoji="0" lang="en-US" sz="1400" b="1" kern="1200" dirty="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T</a:t>
                      </a: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ناآشنایی مسئولین سایر بخش ها با امور بهداشتی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0.027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0.054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957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kumimoji="0" lang="fa-IR" sz="1400" b="1" kern="120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11 </a:t>
                      </a:r>
                      <a:r>
                        <a:rPr kumimoji="0" lang="en-US" sz="1400" b="1" kern="120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T</a:t>
                      </a: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کمبود آگاهی جامعه درخصوص مسائل بهداشتی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0.027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0.054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957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kumimoji="0" lang="fa-IR" sz="1400" b="1" kern="1200" dirty="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12 </a:t>
                      </a:r>
                      <a:r>
                        <a:rPr kumimoji="0" lang="en-US" sz="1400" b="1" kern="1200" dirty="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T</a:t>
                      </a: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عدم وجود نظام پرداخت هماهنگ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3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0.041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0.041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957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kumimoji="0" lang="fa-IR" sz="1400" b="1" kern="1200" dirty="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13 </a:t>
                      </a:r>
                      <a:r>
                        <a:rPr kumimoji="0" lang="en-US" sz="1400" b="1" kern="1200" dirty="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T</a:t>
                      </a: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کمبود پشتوانه قانونی از بخش بهداشت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3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0.041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0.041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9570">
                <a:tc gridSpan="2"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جمع</a:t>
                      </a:r>
                      <a:endParaRPr lang="fa-IR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73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-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1.693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32482" name="Picture 2" descr="G:\picture\ax-manzare\2136548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624" y="44624"/>
            <a:ext cx="7772400" cy="792088"/>
          </a:xfrm>
        </p:spPr>
        <p:txBody>
          <a:bodyPr>
            <a:normAutofit/>
          </a:bodyPr>
          <a:lstStyle/>
          <a:p>
            <a:pPr algn="ctr" rtl="1"/>
            <a:r>
              <a:rPr lang="ar-SA" altLang="en-US" sz="3200" dirty="0">
                <a:solidFill>
                  <a:srgbClr val="660066"/>
                </a:solidFill>
                <a:latin typeface="Times New Roman" pitchFamily="18" charset="0"/>
                <a:cs typeface="2  Titr" pitchFamily="2" charset="-78"/>
              </a:rPr>
              <a:t>تجزيه و تحليل </a:t>
            </a:r>
            <a:r>
              <a:rPr lang="en-US" altLang="ar-SA" sz="3200" dirty="0" smtClean="0">
                <a:solidFill>
                  <a:srgbClr val="660066"/>
                </a:solidFill>
                <a:latin typeface="Times New Roman" pitchFamily="18" charset="0"/>
                <a:cs typeface="2  Titr" pitchFamily="2" charset="-78"/>
              </a:rPr>
              <a:t>SWOT</a:t>
            </a:r>
            <a:endParaRPr lang="ar-SA" altLang="en-US" sz="3000" dirty="0">
              <a:solidFill>
                <a:schemeClr val="tx1"/>
              </a:solidFill>
              <a:cs typeface="Titr Mazar" pitchFamily="10" charset="-78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836712"/>
            <a:ext cx="7848872" cy="2880320"/>
          </a:xfrm>
        </p:spPr>
        <p:txBody>
          <a:bodyPr>
            <a:noAutofit/>
          </a:bodyPr>
          <a:lstStyle/>
          <a:p>
            <a:pPr algn="just" rtl="1">
              <a:lnSpc>
                <a:spcPct val="150000"/>
              </a:lnSpc>
            </a:pPr>
            <a:r>
              <a:rPr lang="ar-SA" altLang="en-US" sz="2800" b="1" dirty="0">
                <a:solidFill>
                  <a:srgbClr val="000050"/>
                </a:solidFill>
                <a:cs typeface="B Nazanin" pitchFamily="2" charset="-78"/>
              </a:rPr>
              <a:t>پس از تعيين نقاط قوت و نقاط ضعف عوامل دروني سازمان از سويي و تعيين فرصت‌ها و تهديدهاي عوامل محيطي سازمان از سوي ديگر، كليه عوامل با يكديگر مقايسه و تحليل نهايي صورت مي‌گيرد. تحليل فوق </a:t>
            </a:r>
            <a:r>
              <a:rPr lang="ar-SA" altLang="en-US" sz="2800" b="1" dirty="0" smtClean="0">
                <a:solidFill>
                  <a:srgbClr val="000050"/>
                </a:solidFill>
                <a:cs typeface="B Nazanin" pitchFamily="2" charset="-78"/>
              </a:rPr>
              <a:t>به</a:t>
            </a:r>
            <a:r>
              <a:rPr lang="fa-IR" altLang="en-US" sz="2800" b="1" dirty="0" smtClean="0">
                <a:solidFill>
                  <a:srgbClr val="000050"/>
                </a:solidFill>
                <a:cs typeface="B Nazanin" pitchFamily="2" charset="-78"/>
              </a:rPr>
              <a:t> </a:t>
            </a:r>
            <a:r>
              <a:rPr lang="en-US" altLang="en-US" sz="2800" b="1" dirty="0" smtClean="0">
                <a:solidFill>
                  <a:srgbClr val="000050"/>
                </a:solidFill>
                <a:cs typeface="B Nazanin" pitchFamily="2" charset="-78"/>
              </a:rPr>
              <a:t> </a:t>
            </a:r>
            <a:r>
              <a:rPr lang="en-US" altLang="ar-SA" sz="2800" b="1" dirty="0" smtClean="0">
                <a:solidFill>
                  <a:srgbClr val="000050"/>
                </a:solidFill>
                <a:cs typeface="B Nazanin" pitchFamily="2" charset="-78"/>
              </a:rPr>
              <a:t>SWOT Analysis</a:t>
            </a:r>
            <a:r>
              <a:rPr lang="ar-SA" altLang="en-US" sz="2800" b="1" dirty="0" smtClean="0">
                <a:solidFill>
                  <a:srgbClr val="000050"/>
                </a:solidFill>
                <a:cs typeface="B Nazanin" pitchFamily="2" charset="-78"/>
              </a:rPr>
              <a:t>معروف </a:t>
            </a:r>
            <a:r>
              <a:rPr lang="ar-SA" altLang="en-US" sz="2800" b="1" dirty="0">
                <a:solidFill>
                  <a:srgbClr val="000050"/>
                </a:solidFill>
                <a:cs typeface="B Nazanin" pitchFamily="2" charset="-78"/>
              </a:rPr>
              <a:t>است.</a:t>
            </a:r>
          </a:p>
          <a:p>
            <a:pPr algn="l" rtl="1">
              <a:lnSpc>
                <a:spcPct val="150000"/>
              </a:lnSpc>
            </a:pPr>
            <a:endParaRPr lang="en-US" altLang="en-US" sz="2800" b="1" dirty="0">
              <a:solidFill>
                <a:srgbClr val="000050"/>
              </a:solidFill>
              <a:cs typeface="B Nazanin" pitchFamily="2" charset="-78"/>
            </a:endParaRPr>
          </a:p>
          <a:p>
            <a:pPr rtl="1">
              <a:lnSpc>
                <a:spcPct val="150000"/>
              </a:lnSpc>
            </a:pPr>
            <a:endParaRPr lang="en-US" altLang="en-US" sz="2800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051720" y="3573016"/>
            <a:ext cx="5184576" cy="2880320"/>
            <a:chOff x="2954" y="4785"/>
            <a:chExt cx="4531" cy="2790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2954" y="4785"/>
              <a:ext cx="4531" cy="2790"/>
              <a:chOff x="3149" y="4800"/>
              <a:chExt cx="4531" cy="2790"/>
            </a:xfrm>
          </p:grpSpPr>
          <p:sp>
            <p:nvSpPr>
              <p:cNvPr id="530436" name="AutoShape 4"/>
              <p:cNvSpPr>
                <a:spLocks noChangeArrowheads="1"/>
              </p:cNvSpPr>
              <p:nvPr/>
            </p:nvSpPr>
            <p:spPr bwMode="auto">
              <a:xfrm>
                <a:off x="3149" y="4800"/>
                <a:ext cx="4531" cy="2790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200" i="0" u="none" strike="noStrike" cap="none" normalizeH="0" baseline="0" dirty="0" smtClean="0">
                    <a:ln>
                      <a:noFill/>
                    </a:ln>
                    <a:solidFill>
                      <a:srgbClr val="5C002E"/>
                    </a:solidFill>
                    <a:effectLst/>
                    <a:latin typeface="Calibri" pitchFamily="34" charset="0"/>
                    <a:ea typeface="Arial" pitchFamily="34" charset="0"/>
                    <a:cs typeface="B Nazanin" pitchFamily="2" charset="-78"/>
                  </a:rPr>
                  <a:t>SWOT Analysis   </a:t>
                </a:r>
                <a:endParaRPr kumimoji="0" lang="fa-IR" sz="2200" i="0" u="none" strike="noStrike" cap="none" normalizeH="0" baseline="0" dirty="0" smtClean="0">
                  <a:ln>
                    <a:noFill/>
                  </a:ln>
                  <a:solidFill>
                    <a:srgbClr val="5C002E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0437" name="AutoShape 5"/>
              <p:cNvSpPr>
                <a:spLocks noChangeArrowheads="1"/>
              </p:cNvSpPr>
              <p:nvPr/>
            </p:nvSpPr>
            <p:spPr bwMode="auto">
              <a:xfrm>
                <a:off x="3559" y="6975"/>
                <a:ext cx="3689" cy="454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a-IR" sz="2200" i="0" u="none" strike="noStrike" cap="none" normalizeH="0" baseline="0" smtClean="0">
                    <a:ln>
                      <a:noFill/>
                    </a:ln>
                    <a:solidFill>
                      <a:srgbClr val="5C002E"/>
                    </a:solidFill>
                    <a:effectLst/>
                    <a:latin typeface="Calibri" pitchFamily="34" charset="0"/>
                    <a:ea typeface="Arial" pitchFamily="34" charset="0"/>
                    <a:cs typeface="B Nazanin" pitchFamily="2" charset="-78"/>
                  </a:rPr>
                  <a:t>ارزيابي محيط خارجي سازمان</a:t>
                </a:r>
                <a:endParaRPr kumimoji="0" lang="en-US" sz="2200" i="0" u="none" strike="noStrike" cap="none" normalizeH="0" baseline="0" smtClean="0">
                  <a:ln>
                    <a:noFill/>
                  </a:ln>
                  <a:solidFill>
                    <a:srgbClr val="5C002E"/>
                  </a:solidFill>
                  <a:effectLst/>
                  <a:latin typeface="Calibri" pitchFamily="34" charset="0"/>
                  <a:ea typeface="Arial" pitchFamily="34" charset="0"/>
                  <a:cs typeface="B Nazanin" pitchFamily="2" charset="-78"/>
                </a:endParaRPr>
              </a:p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a-IR" sz="2200" i="0" u="none" strike="noStrike" cap="none" normalizeH="0" baseline="0" smtClean="0">
                  <a:ln>
                    <a:noFill/>
                  </a:ln>
                  <a:solidFill>
                    <a:srgbClr val="5C002E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0438" name="AutoShape 6"/>
              <p:cNvSpPr>
                <a:spLocks noChangeArrowheads="1"/>
              </p:cNvSpPr>
              <p:nvPr/>
            </p:nvSpPr>
            <p:spPr bwMode="auto">
              <a:xfrm>
                <a:off x="3622" y="5330"/>
                <a:ext cx="3686" cy="510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a-IR" sz="2200" i="0" u="none" strike="noStrike" cap="none" normalizeH="0" baseline="0" smtClean="0">
                    <a:ln>
                      <a:noFill/>
                    </a:ln>
                    <a:solidFill>
                      <a:srgbClr val="5C002E"/>
                    </a:solidFill>
                    <a:effectLst/>
                    <a:latin typeface="Calibri" pitchFamily="34" charset="0"/>
                    <a:ea typeface="Arial" pitchFamily="34" charset="0"/>
                    <a:cs typeface="B Nazanin" pitchFamily="2" charset="-78"/>
                  </a:rPr>
                  <a:t>ارزيابي محيط داخلي سازمان</a:t>
                </a:r>
                <a:endParaRPr kumimoji="0" lang="fa-IR" sz="2200" i="0" u="none" strike="noStrike" cap="none" normalizeH="0" baseline="0" smtClean="0">
                  <a:ln>
                    <a:noFill/>
                  </a:ln>
                  <a:solidFill>
                    <a:srgbClr val="5C002E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0439" name="AutoShape 7"/>
              <p:cNvSpPr>
                <a:spLocks noChangeArrowheads="1"/>
              </p:cNvSpPr>
              <p:nvPr/>
            </p:nvSpPr>
            <p:spPr bwMode="auto">
              <a:xfrm>
                <a:off x="4793" y="6029"/>
                <a:ext cx="1114" cy="767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200" i="0" u="none" strike="noStrike" cap="none" normalizeH="0" baseline="0" smtClean="0">
                    <a:ln>
                      <a:noFill/>
                    </a:ln>
                    <a:solidFill>
                      <a:srgbClr val="5C002E"/>
                    </a:solidFill>
                    <a:effectLst/>
                    <a:latin typeface="Calibri" pitchFamily="34" charset="0"/>
                    <a:ea typeface="Arial" pitchFamily="34" charset="0"/>
                    <a:cs typeface="B Nazanin" pitchFamily="2" charset="-78"/>
                  </a:rPr>
                  <a:t>SWOT Analysis</a:t>
                </a:r>
                <a:endParaRPr kumimoji="0" lang="en-US" sz="2200" i="0" u="none" strike="noStrike" cap="none" normalizeH="0" baseline="0" smtClean="0">
                  <a:ln>
                    <a:noFill/>
                  </a:ln>
                  <a:solidFill>
                    <a:srgbClr val="5C002E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endParaRPr>
              </a:p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a-IR" sz="2200" i="0" u="none" strike="noStrike" cap="none" normalizeH="0" baseline="0" smtClean="0">
                  <a:ln>
                    <a:noFill/>
                  </a:ln>
                  <a:solidFill>
                    <a:srgbClr val="5C002E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0440" name="AutoShape 8"/>
              <p:cNvSpPr>
                <a:spLocks noChangeArrowheads="1"/>
              </p:cNvSpPr>
              <p:nvPr/>
            </p:nvSpPr>
            <p:spPr bwMode="auto">
              <a:xfrm>
                <a:off x="3592" y="6436"/>
                <a:ext cx="912" cy="454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a-IR" sz="2200" i="0" u="none" strike="noStrike" cap="none" normalizeH="0" baseline="0" smtClean="0">
                    <a:ln>
                      <a:noFill/>
                    </a:ln>
                    <a:solidFill>
                      <a:srgbClr val="5C002E"/>
                    </a:solidFill>
                    <a:effectLst/>
                    <a:latin typeface="Calibri" pitchFamily="34" charset="0"/>
                    <a:ea typeface="Arial" pitchFamily="34" charset="0"/>
                    <a:cs typeface="B Nazanin" pitchFamily="2" charset="-78"/>
                  </a:rPr>
                  <a:t>تهديدها</a:t>
                </a:r>
                <a:endParaRPr kumimoji="0" lang="fa-IR" sz="2200" i="0" u="none" strike="noStrike" cap="none" normalizeH="0" baseline="0" smtClean="0">
                  <a:ln>
                    <a:noFill/>
                  </a:ln>
                  <a:solidFill>
                    <a:srgbClr val="5C002E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0441" name="AutoShape 9"/>
              <p:cNvSpPr>
                <a:spLocks noChangeArrowheads="1"/>
              </p:cNvSpPr>
              <p:nvPr/>
            </p:nvSpPr>
            <p:spPr bwMode="auto">
              <a:xfrm>
                <a:off x="3564" y="5906"/>
                <a:ext cx="912" cy="454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a-IR" sz="2200" i="0" u="none" strike="noStrike" cap="none" normalizeH="0" baseline="0" smtClean="0">
                    <a:ln>
                      <a:noFill/>
                    </a:ln>
                    <a:solidFill>
                      <a:srgbClr val="5C002E"/>
                    </a:solidFill>
                    <a:effectLst/>
                    <a:latin typeface="Calibri" pitchFamily="34" charset="0"/>
                    <a:ea typeface="Arial" pitchFamily="34" charset="0"/>
                    <a:cs typeface="B Nazanin" pitchFamily="2" charset="-78"/>
                  </a:rPr>
                  <a:t>ضعف ها</a:t>
                </a:r>
                <a:endParaRPr kumimoji="0" lang="fa-IR" sz="2200" i="0" u="none" strike="noStrike" cap="none" normalizeH="0" baseline="0" smtClean="0">
                  <a:ln>
                    <a:noFill/>
                  </a:ln>
                  <a:solidFill>
                    <a:srgbClr val="5C002E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0442" name="AutoShape 10"/>
              <p:cNvSpPr>
                <a:spLocks noChangeArrowheads="1"/>
              </p:cNvSpPr>
              <p:nvPr/>
            </p:nvSpPr>
            <p:spPr bwMode="auto">
              <a:xfrm>
                <a:off x="6244" y="6430"/>
                <a:ext cx="975" cy="454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a-IR" sz="2200" i="0" u="none" strike="noStrike" cap="none" normalizeH="0" baseline="0" dirty="0" smtClean="0">
                    <a:ln>
                      <a:noFill/>
                    </a:ln>
                    <a:solidFill>
                      <a:srgbClr val="5C002E"/>
                    </a:solidFill>
                    <a:effectLst/>
                    <a:latin typeface="Calibri" pitchFamily="34" charset="0"/>
                    <a:ea typeface="Arial" pitchFamily="34" charset="0"/>
                    <a:cs typeface="B Nazanin" pitchFamily="2" charset="-78"/>
                  </a:rPr>
                  <a:t>فرصت ها</a:t>
                </a:r>
                <a:endParaRPr kumimoji="0" lang="fa-IR" sz="2200" i="0" u="none" strike="noStrike" cap="none" normalizeH="0" baseline="0" dirty="0" smtClean="0">
                  <a:ln>
                    <a:noFill/>
                  </a:ln>
                  <a:solidFill>
                    <a:srgbClr val="5C002E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0443" name="AutoShape 11"/>
              <p:cNvSpPr>
                <a:spLocks noChangeArrowheads="1"/>
              </p:cNvSpPr>
              <p:nvPr/>
            </p:nvSpPr>
            <p:spPr bwMode="auto">
              <a:xfrm>
                <a:off x="6229" y="5891"/>
                <a:ext cx="975" cy="454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a-IR" sz="2200" i="0" u="none" strike="noStrike" cap="none" normalizeH="0" baseline="0" smtClean="0">
                    <a:ln>
                      <a:noFill/>
                    </a:ln>
                    <a:solidFill>
                      <a:srgbClr val="5C002E"/>
                    </a:solidFill>
                    <a:effectLst/>
                    <a:latin typeface="Calibri" pitchFamily="34" charset="0"/>
                    <a:ea typeface="Arial" pitchFamily="34" charset="0"/>
                    <a:cs typeface="B Nazanin" pitchFamily="2" charset="-78"/>
                  </a:rPr>
                  <a:t>قوت ها</a:t>
                </a:r>
                <a:endParaRPr kumimoji="0" lang="fa-IR" sz="2200" i="0" u="none" strike="noStrike" cap="none" normalizeH="0" baseline="0" smtClean="0">
                  <a:ln>
                    <a:noFill/>
                  </a:ln>
                  <a:solidFill>
                    <a:srgbClr val="5C002E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530444" name="AutoShape 12"/>
            <p:cNvCxnSpPr>
              <a:cxnSpLocks noChangeShapeType="1"/>
            </p:cNvCxnSpPr>
            <p:nvPr/>
          </p:nvCxnSpPr>
          <p:spPr bwMode="auto">
            <a:xfrm flipV="1">
              <a:off x="5712" y="6164"/>
              <a:ext cx="227" cy="166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530445" name="AutoShape 13"/>
            <p:cNvCxnSpPr>
              <a:cxnSpLocks noChangeShapeType="1"/>
            </p:cNvCxnSpPr>
            <p:nvPr/>
          </p:nvCxnSpPr>
          <p:spPr bwMode="auto">
            <a:xfrm flipH="1" flipV="1">
              <a:off x="4309" y="6164"/>
              <a:ext cx="227" cy="15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530446" name="AutoShape 14"/>
            <p:cNvCxnSpPr>
              <a:cxnSpLocks noChangeShapeType="1"/>
            </p:cNvCxnSpPr>
            <p:nvPr/>
          </p:nvCxnSpPr>
          <p:spPr bwMode="auto">
            <a:xfrm>
              <a:off x="5744" y="6468"/>
              <a:ext cx="227" cy="146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530447" name="AutoShape 15"/>
            <p:cNvCxnSpPr>
              <a:cxnSpLocks noChangeShapeType="1"/>
            </p:cNvCxnSpPr>
            <p:nvPr/>
          </p:nvCxnSpPr>
          <p:spPr bwMode="auto">
            <a:xfrm flipH="1">
              <a:off x="4296" y="6599"/>
              <a:ext cx="227" cy="169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cxnSp>
      </p:grp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8229600" cy="1143000"/>
          </a:xfrm>
        </p:spPr>
        <p:txBody>
          <a:bodyPr/>
          <a:lstStyle/>
          <a:p>
            <a:pPr eaLnBrk="1" hangingPunct="1"/>
            <a:r>
              <a:rPr lang="fa-IR" sz="3200" b="1" dirty="0" smtClean="0">
                <a:solidFill>
                  <a:srgbClr val="66FF33"/>
                </a:solidFill>
                <a:cs typeface="B Titr" pitchFamily="2" charset="-78"/>
              </a:rPr>
              <a:t>برنامه جهت دار (کلی) / اختصاصی (تفصیلی)</a:t>
            </a:r>
            <a:endParaRPr lang="en-US" sz="3200" b="1" dirty="0" smtClean="0">
              <a:solidFill>
                <a:srgbClr val="66FF33"/>
              </a:solidFill>
              <a:cs typeface="B Titr" pitchFamily="2" charset="-78"/>
            </a:endParaRPr>
          </a:p>
        </p:txBody>
      </p:sp>
      <p:sp>
        <p:nvSpPr>
          <p:cNvPr id="14340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a-IR" smtClean="0"/>
          </a:p>
        </p:txBody>
      </p:sp>
      <p:pic>
        <p:nvPicPr>
          <p:cNvPr id="14541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738313"/>
            <a:ext cx="8642350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4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31460" name="Text Box 4"/>
          <p:cNvSpPr txBox="1">
            <a:spLocks noChangeArrowheads="1"/>
          </p:cNvSpPr>
          <p:nvPr/>
        </p:nvSpPr>
        <p:spPr bwMode="auto">
          <a:xfrm>
            <a:off x="1115840" y="2852731"/>
            <a:ext cx="4456337" cy="330363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a-IR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Arial" pitchFamily="34" charset="0"/>
                <a:cs typeface="B Nazanin" pitchFamily="2" charset="-78"/>
              </a:rPr>
              <a:t>سوالات اساسي:</a:t>
            </a: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a-IR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Arial" pitchFamily="34" charset="0"/>
                <a:cs typeface="B Nazanin" pitchFamily="2" charset="-78"/>
              </a:rPr>
              <a:t>1) چه تغييراتي در محيط خارجي سازمان براي دستيابي به ماموريت سازمان كمك كننده است (فرصت ها)؟</a:t>
            </a: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a-IR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Arial" pitchFamily="34" charset="0"/>
                <a:cs typeface="B Nazanin" pitchFamily="2" charset="-78"/>
              </a:rPr>
              <a:t>2) چه تغييراتي در خارج سازمان انجام مي گيرد كه نياز به اتخاذ حالت تدافعي در برابر آن يا آمادگي براي مقابله با آن بايستي داشته باشيم (تهديدها)؟</a:t>
            </a:r>
            <a:endParaRPr kumimoji="0" lang="fa-IR" sz="2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Organization Chart 192"/>
          <p:cNvGraphicFramePr/>
          <p:nvPr/>
        </p:nvGraphicFramePr>
        <p:xfrm>
          <a:off x="1691680" y="404664"/>
          <a:ext cx="6336704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5652063" y="2852731"/>
            <a:ext cx="3240748" cy="3303635"/>
          </a:xfrm>
          <a:prstGeom prst="rect">
            <a:avLst/>
          </a:prstGeom>
          <a:solidFill>
            <a:srgbClr val="FFC000"/>
          </a:solidFill>
          <a:ln w="9525">
            <a:solidFill>
              <a:srgbClr val="A90B2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a-IR" sz="2400" i="0" u="none" strike="noStrike" cap="none" normalizeH="0" baseline="0" dirty="0" smtClean="0">
                <a:ln>
                  <a:noFill/>
                </a:ln>
                <a:solidFill>
                  <a:srgbClr val="5C002E"/>
                </a:solidFill>
                <a:effectLst/>
                <a:latin typeface="Calibri" pitchFamily="34" charset="0"/>
                <a:ea typeface="Arial" pitchFamily="34" charset="0"/>
                <a:cs typeface="B Nazanin" pitchFamily="2" charset="-78"/>
              </a:rPr>
              <a:t>سوالات اساسي:</a:t>
            </a: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a-IR" sz="2400" u="none" dirty="0" smtClean="0">
                <a:solidFill>
                  <a:srgbClr val="5C002E"/>
                </a:solidFill>
                <a:latin typeface="Calibri" pitchFamily="34" charset="0"/>
                <a:ea typeface="Arial" pitchFamily="34" charset="0"/>
                <a:cs typeface="B Nazanin" pitchFamily="2" charset="-78"/>
              </a:rPr>
              <a:t>1)</a:t>
            </a:r>
            <a:r>
              <a:rPr kumimoji="0" lang="fa-IR" sz="2400" i="0" u="none" strike="noStrike" cap="none" normalizeH="0" baseline="0" dirty="0" smtClean="0">
                <a:ln>
                  <a:noFill/>
                </a:ln>
                <a:solidFill>
                  <a:srgbClr val="5C002E"/>
                </a:solidFill>
                <a:effectLst/>
                <a:latin typeface="Calibri" pitchFamily="34" charset="0"/>
                <a:ea typeface="Arial" pitchFamily="34" charset="0"/>
                <a:cs typeface="B Nazanin" pitchFamily="2" charset="-78"/>
              </a:rPr>
              <a:t>كدام يك از وظايف سازمان بهتر انجام مي گيرد (نقاط قوت)؟</a:t>
            </a: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a-IR" sz="2400" u="none" dirty="0" smtClean="0">
                <a:solidFill>
                  <a:srgbClr val="5C002E"/>
                </a:solidFill>
                <a:latin typeface="Calibri" pitchFamily="34" charset="0"/>
                <a:ea typeface="Arial" pitchFamily="34" charset="0"/>
                <a:cs typeface="B Nazanin" pitchFamily="2" charset="-78"/>
              </a:rPr>
              <a:t>2)</a:t>
            </a:r>
            <a:r>
              <a:rPr kumimoji="0" lang="fa-IR" sz="2400" i="0" u="none" strike="noStrike" cap="none" normalizeH="0" baseline="0" dirty="0" smtClean="0">
                <a:ln>
                  <a:noFill/>
                </a:ln>
                <a:solidFill>
                  <a:srgbClr val="5C002E"/>
                </a:solidFill>
                <a:effectLst/>
                <a:latin typeface="Calibri" pitchFamily="34" charset="0"/>
                <a:ea typeface="Arial" pitchFamily="34" charset="0"/>
                <a:cs typeface="B Nazanin" pitchFamily="2" charset="-78"/>
              </a:rPr>
              <a:t>چه كارهايي را مي توانيم بهبود ببخشيم و به ارتقاي سازمان كمك كنيم (نقاط ضعف)؟</a:t>
            </a:r>
            <a:endParaRPr kumimoji="0" lang="fa-IR" sz="2400" i="0" u="none" strike="noStrike" cap="none" normalizeH="0" baseline="0" dirty="0" smtClean="0">
              <a:ln>
                <a:noFill/>
              </a:ln>
              <a:solidFill>
                <a:srgbClr val="5C002E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1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1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1460" grpId="0" animBg="1"/>
      <p:bldGraphic spid="10" grpId="0">
        <p:bldAsOne/>
      </p:bldGraphic>
      <p:bldP spid="1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268060" y="404010"/>
            <a:ext cx="7144488" cy="6153813"/>
            <a:chOff x="1955" y="10388"/>
            <a:chExt cx="6418" cy="4414"/>
          </a:xfrm>
          <a:noFill/>
        </p:grpSpPr>
        <p:sp>
          <p:nvSpPr>
            <p:cNvPr id="529410" name="Text Box 2"/>
            <p:cNvSpPr txBox="1">
              <a:spLocks noChangeArrowheads="1"/>
            </p:cNvSpPr>
            <p:nvPr/>
          </p:nvSpPr>
          <p:spPr bwMode="auto">
            <a:xfrm>
              <a:off x="2400" y="10388"/>
              <a:ext cx="5401" cy="878"/>
            </a:xfrm>
            <a:prstGeom prst="rect">
              <a:avLst/>
            </a:prstGeom>
            <a:ln w="12700">
              <a:solidFill>
                <a:srgbClr val="A90B25"/>
              </a:solidFill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1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a-IR" sz="2400" i="0" u="none" strike="noStrike" cap="none" normalizeH="0" baseline="0" dirty="0" smtClean="0">
                  <a:ln>
                    <a:noFill/>
                  </a:ln>
                  <a:solidFill>
                    <a:srgbClr val="5C002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B Titr" pitchFamily="2" charset="-78"/>
                </a:rPr>
                <a:t>نقش ارزيابي نقاط قوت و ضعف و فرصت ها و تهديدها در تعيين استراتژي سازمان</a:t>
              </a:r>
              <a:endParaRPr kumimoji="0" lang="fa-IR" sz="2400" i="0" u="none" strike="noStrike" cap="none" normalizeH="0" baseline="0" dirty="0" smtClean="0">
                <a:ln>
                  <a:noFill/>
                </a:ln>
                <a:solidFill>
                  <a:srgbClr val="5C0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B Titr" pitchFamily="2" charset="-78"/>
              </a:endParaRPr>
            </a:p>
          </p:txBody>
        </p:sp>
        <p:sp>
          <p:nvSpPr>
            <p:cNvPr id="529411" name="AutoShape 3"/>
            <p:cNvSpPr>
              <a:spLocks noChangeArrowheads="1"/>
            </p:cNvSpPr>
            <p:nvPr/>
          </p:nvSpPr>
          <p:spPr bwMode="auto">
            <a:xfrm>
              <a:off x="4445" y="12939"/>
              <a:ext cx="136" cy="135"/>
            </a:xfrm>
            <a:prstGeom prst="flowChartConnector">
              <a:avLst/>
            </a:prstGeom>
            <a:ln w="12700">
              <a:solidFill>
                <a:srgbClr val="A90B25"/>
              </a:solidFill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 sz="2400">
                <a:solidFill>
                  <a:srgbClr val="5C0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29412" name="AutoShape 4"/>
            <p:cNvSpPr>
              <a:spLocks noChangeArrowheads="1"/>
            </p:cNvSpPr>
            <p:nvPr/>
          </p:nvSpPr>
          <p:spPr bwMode="auto">
            <a:xfrm>
              <a:off x="4852" y="12816"/>
              <a:ext cx="136" cy="136"/>
            </a:xfrm>
            <a:prstGeom prst="flowChartConnector">
              <a:avLst/>
            </a:prstGeom>
            <a:ln w="12700">
              <a:solidFill>
                <a:srgbClr val="A90B25"/>
              </a:solidFill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 sz="2400">
                <a:solidFill>
                  <a:srgbClr val="5C0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29413" name="AutoShape 5"/>
            <p:cNvSpPr>
              <a:spLocks noChangeArrowheads="1"/>
            </p:cNvSpPr>
            <p:nvPr/>
          </p:nvSpPr>
          <p:spPr bwMode="auto">
            <a:xfrm>
              <a:off x="5434" y="12930"/>
              <a:ext cx="136" cy="135"/>
            </a:xfrm>
            <a:prstGeom prst="flowChartConnector">
              <a:avLst/>
            </a:prstGeom>
            <a:ln w="12700">
              <a:solidFill>
                <a:srgbClr val="A90B25"/>
              </a:solidFill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 sz="2400">
                <a:solidFill>
                  <a:srgbClr val="5C0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29414" name="AutoShape 6"/>
            <p:cNvSpPr>
              <a:spLocks noChangeArrowheads="1"/>
            </p:cNvSpPr>
            <p:nvPr/>
          </p:nvSpPr>
          <p:spPr bwMode="auto">
            <a:xfrm>
              <a:off x="5240" y="12816"/>
              <a:ext cx="136" cy="135"/>
            </a:xfrm>
            <a:prstGeom prst="flowChartConnector">
              <a:avLst/>
            </a:prstGeom>
            <a:ln w="12700">
              <a:solidFill>
                <a:srgbClr val="A90B25"/>
              </a:solidFill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 sz="2400">
                <a:solidFill>
                  <a:srgbClr val="5C0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29415" name="AutoShape 7"/>
            <p:cNvSpPr>
              <a:spLocks noChangeArrowheads="1"/>
            </p:cNvSpPr>
            <p:nvPr/>
          </p:nvSpPr>
          <p:spPr bwMode="auto">
            <a:xfrm>
              <a:off x="1955" y="11421"/>
              <a:ext cx="3017" cy="1077"/>
            </a:xfrm>
            <a:prstGeom prst="roundRect">
              <a:avLst>
                <a:gd name="adj" fmla="val 16667"/>
              </a:avLst>
            </a:prstGeom>
            <a:ln w="12700">
              <a:solidFill>
                <a:srgbClr val="A90B25"/>
              </a:solidFill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a-IR" sz="2400" i="0" u="none" strike="noStrike" cap="none" normalizeH="0" baseline="0" dirty="0" smtClean="0">
                  <a:ln>
                    <a:noFill/>
                  </a:ln>
                  <a:solidFill>
                    <a:srgbClr val="5C002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B Nazanin" pitchFamily="2" charset="-78"/>
                </a:rPr>
                <a:t>ارزيابي داخلي</a:t>
              </a:r>
              <a:endParaRPr kumimoji="0" lang="fa-IR" sz="2400" i="0" u="none" strike="noStrike" cap="none" normalizeH="0" baseline="0" dirty="0" smtClean="0">
                <a:ln>
                  <a:noFill/>
                </a:ln>
                <a:solidFill>
                  <a:srgbClr val="5C0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9416" name="AutoShape 8"/>
            <p:cNvSpPr>
              <a:spLocks noChangeArrowheads="1"/>
            </p:cNvSpPr>
            <p:nvPr/>
          </p:nvSpPr>
          <p:spPr bwMode="auto">
            <a:xfrm>
              <a:off x="5171" y="11421"/>
              <a:ext cx="3202" cy="1077"/>
            </a:xfrm>
            <a:prstGeom prst="roundRect">
              <a:avLst>
                <a:gd name="adj" fmla="val 16667"/>
              </a:avLst>
            </a:prstGeom>
            <a:ln w="12700">
              <a:solidFill>
                <a:srgbClr val="A90B25"/>
              </a:solidFill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a-IR" sz="2400" i="0" u="none" strike="noStrike" cap="none" normalizeH="0" baseline="0" smtClean="0">
                  <a:ln>
                    <a:noFill/>
                  </a:ln>
                  <a:solidFill>
                    <a:srgbClr val="5C002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B Nazanin" pitchFamily="2" charset="-78"/>
                </a:rPr>
                <a:t>ارزيابي خارجي</a:t>
              </a:r>
              <a:endParaRPr kumimoji="0" lang="fa-IR" sz="2400" i="0" u="none" strike="noStrike" cap="none" normalizeH="0" baseline="0" smtClean="0">
                <a:ln>
                  <a:noFill/>
                </a:ln>
                <a:solidFill>
                  <a:srgbClr val="5C0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9417" name="AutoShape 9"/>
            <p:cNvSpPr>
              <a:spLocks noChangeArrowheads="1"/>
            </p:cNvSpPr>
            <p:nvPr/>
          </p:nvSpPr>
          <p:spPr bwMode="auto">
            <a:xfrm>
              <a:off x="2211" y="11960"/>
              <a:ext cx="1076" cy="482"/>
            </a:xfrm>
            <a:prstGeom prst="roundRect">
              <a:avLst>
                <a:gd name="adj" fmla="val 16667"/>
              </a:avLst>
            </a:prstGeom>
            <a:ln w="12700">
              <a:solidFill>
                <a:srgbClr val="A90B25"/>
              </a:solidFill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a-IR" sz="2400" i="0" u="none" strike="noStrike" cap="none" normalizeH="0" baseline="0" smtClean="0">
                  <a:ln>
                    <a:noFill/>
                  </a:ln>
                  <a:solidFill>
                    <a:srgbClr val="5C002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B Nazanin" pitchFamily="2" charset="-78"/>
                </a:rPr>
                <a:t>قوت ها</a:t>
              </a:r>
              <a:endParaRPr kumimoji="0" lang="fa-IR" sz="2400" i="0" u="none" strike="noStrike" cap="none" normalizeH="0" baseline="0" smtClean="0">
                <a:ln>
                  <a:noFill/>
                </a:ln>
                <a:solidFill>
                  <a:srgbClr val="5C0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9418" name="AutoShape 10"/>
            <p:cNvSpPr>
              <a:spLocks noChangeArrowheads="1"/>
            </p:cNvSpPr>
            <p:nvPr/>
          </p:nvSpPr>
          <p:spPr bwMode="auto">
            <a:xfrm>
              <a:off x="3663" y="11988"/>
              <a:ext cx="1077" cy="454"/>
            </a:xfrm>
            <a:prstGeom prst="roundRect">
              <a:avLst>
                <a:gd name="adj" fmla="val 16667"/>
              </a:avLst>
            </a:prstGeom>
            <a:ln w="12700">
              <a:solidFill>
                <a:srgbClr val="A90B25"/>
              </a:solidFill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a-IR" sz="2400" i="0" u="none" strike="noStrike" cap="none" normalizeH="0" baseline="0" smtClean="0">
                  <a:ln>
                    <a:noFill/>
                  </a:ln>
                  <a:solidFill>
                    <a:srgbClr val="5C002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B Nazanin" pitchFamily="2" charset="-78"/>
                </a:rPr>
                <a:t>ضعف ها</a:t>
              </a:r>
              <a:endParaRPr kumimoji="0" lang="fa-IR" sz="2400" i="0" u="none" strike="noStrike" cap="none" normalizeH="0" baseline="0" smtClean="0">
                <a:ln>
                  <a:noFill/>
                </a:ln>
                <a:solidFill>
                  <a:srgbClr val="5C0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9419" name="AutoShape 11"/>
            <p:cNvSpPr>
              <a:spLocks noChangeArrowheads="1"/>
            </p:cNvSpPr>
            <p:nvPr/>
          </p:nvSpPr>
          <p:spPr bwMode="auto">
            <a:xfrm>
              <a:off x="7007" y="11988"/>
              <a:ext cx="1076" cy="454"/>
            </a:xfrm>
            <a:prstGeom prst="roundRect">
              <a:avLst>
                <a:gd name="adj" fmla="val 16667"/>
              </a:avLst>
            </a:prstGeom>
            <a:ln w="12700">
              <a:solidFill>
                <a:srgbClr val="A90B25"/>
              </a:solidFill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a-IR" sz="2400" i="0" u="none" strike="noStrike" cap="none" normalizeH="0" baseline="0" smtClean="0">
                  <a:ln>
                    <a:noFill/>
                  </a:ln>
                  <a:solidFill>
                    <a:srgbClr val="5C002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B Nazanin" pitchFamily="2" charset="-78"/>
                </a:rPr>
                <a:t>تهديدها</a:t>
              </a:r>
              <a:endParaRPr kumimoji="0" lang="fa-IR" sz="2400" i="0" u="none" strike="noStrike" cap="none" normalizeH="0" baseline="0" smtClean="0">
                <a:ln>
                  <a:noFill/>
                </a:ln>
                <a:solidFill>
                  <a:srgbClr val="5C0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9420" name="AutoShape 12"/>
            <p:cNvSpPr>
              <a:spLocks noChangeArrowheads="1"/>
            </p:cNvSpPr>
            <p:nvPr/>
          </p:nvSpPr>
          <p:spPr bwMode="auto">
            <a:xfrm>
              <a:off x="5441" y="11975"/>
              <a:ext cx="1100" cy="443"/>
            </a:xfrm>
            <a:prstGeom prst="roundRect">
              <a:avLst>
                <a:gd name="adj" fmla="val 16667"/>
              </a:avLst>
            </a:prstGeom>
            <a:ln w="12700">
              <a:solidFill>
                <a:srgbClr val="A90B25"/>
              </a:solidFill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a-IR" sz="2400" i="0" u="none" strike="noStrike" cap="none" normalizeH="0" baseline="0" dirty="0" smtClean="0">
                  <a:ln>
                    <a:noFill/>
                  </a:ln>
                  <a:solidFill>
                    <a:srgbClr val="5C002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B Nazanin" pitchFamily="2" charset="-78"/>
                </a:rPr>
                <a:t>فرصت ها</a:t>
              </a:r>
              <a:endParaRPr kumimoji="0" lang="fa-IR" sz="2400" i="0" u="none" strike="noStrike" cap="none" normalizeH="0" baseline="0" dirty="0" smtClean="0">
                <a:ln>
                  <a:noFill/>
                </a:ln>
                <a:solidFill>
                  <a:srgbClr val="5C0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9421" name="Oval 13"/>
            <p:cNvSpPr>
              <a:spLocks noChangeArrowheads="1"/>
            </p:cNvSpPr>
            <p:nvPr/>
          </p:nvSpPr>
          <p:spPr bwMode="auto">
            <a:xfrm>
              <a:off x="3306" y="13126"/>
              <a:ext cx="3493" cy="748"/>
            </a:xfrm>
            <a:prstGeom prst="ellipse">
              <a:avLst/>
            </a:prstGeom>
            <a:ln w="12700">
              <a:solidFill>
                <a:srgbClr val="A90B25"/>
              </a:solidFill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a-IR" sz="2400" i="0" u="none" strike="noStrike" cap="none" normalizeH="0" baseline="0" dirty="0" smtClean="0">
                  <a:ln>
                    <a:noFill/>
                  </a:ln>
                  <a:solidFill>
                    <a:srgbClr val="5C002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B Nazanin" pitchFamily="2" charset="-78"/>
                </a:rPr>
                <a:t>در كجا عوامل داخلي و خارجي به هم مي رسند؟</a:t>
              </a:r>
              <a:endParaRPr kumimoji="0" lang="fa-IR" sz="2400" i="0" u="none" strike="noStrike" cap="none" normalizeH="0" baseline="0" dirty="0" smtClean="0">
                <a:ln>
                  <a:noFill/>
                </a:ln>
                <a:solidFill>
                  <a:srgbClr val="5C0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9422" name="AutoShape 14"/>
            <p:cNvSpPr>
              <a:spLocks noChangeArrowheads="1"/>
            </p:cNvSpPr>
            <p:nvPr/>
          </p:nvSpPr>
          <p:spPr bwMode="auto">
            <a:xfrm>
              <a:off x="2765" y="14107"/>
              <a:ext cx="4358" cy="695"/>
            </a:xfrm>
            <a:prstGeom prst="roundRect">
              <a:avLst>
                <a:gd name="adj" fmla="val 16667"/>
              </a:avLst>
            </a:prstGeom>
            <a:ln w="12700">
              <a:solidFill>
                <a:srgbClr val="A90B25"/>
              </a:solidFill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a-IR" sz="2400" i="0" u="none" strike="noStrike" cap="none" normalizeH="0" baseline="0" dirty="0" smtClean="0">
                  <a:ln>
                    <a:noFill/>
                  </a:ln>
                  <a:solidFill>
                    <a:srgbClr val="5C002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B Nazanin" pitchFamily="2" charset="-78"/>
                </a:rPr>
                <a:t>در مورد هر يك از عوامل چه كاري مي توانيد انجام دهيد (تعيين استراتژي)</a:t>
              </a:r>
              <a:endParaRPr kumimoji="0" lang="fa-IR" sz="2400" i="0" u="none" strike="noStrike" cap="none" normalizeH="0" baseline="0" dirty="0" smtClean="0">
                <a:ln>
                  <a:noFill/>
                </a:ln>
                <a:solidFill>
                  <a:srgbClr val="5C0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29423" name="AutoShape 15"/>
            <p:cNvCxnSpPr>
              <a:cxnSpLocks noChangeShapeType="1"/>
            </p:cNvCxnSpPr>
            <p:nvPr/>
          </p:nvCxnSpPr>
          <p:spPr bwMode="auto">
            <a:xfrm rot="5400000">
              <a:off x="5369" y="12349"/>
              <a:ext cx="430" cy="538"/>
            </a:xfrm>
            <a:prstGeom prst="bentConnector3">
              <a:avLst>
                <a:gd name="adj1" fmla="val 50000"/>
              </a:avLst>
            </a:prstGeom>
            <a:ln>
              <a:headEnd/>
              <a:tailEnd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29424" name="AutoShape 16"/>
            <p:cNvCxnSpPr>
              <a:cxnSpLocks noChangeShapeType="1"/>
            </p:cNvCxnSpPr>
            <p:nvPr/>
          </p:nvCxnSpPr>
          <p:spPr bwMode="auto">
            <a:xfrm rot="5400000">
              <a:off x="6311" y="11647"/>
              <a:ext cx="429" cy="2044"/>
            </a:xfrm>
            <a:prstGeom prst="bentConnector3">
              <a:avLst>
                <a:gd name="adj1" fmla="val 51560"/>
              </a:avLst>
            </a:prstGeom>
            <a:ln>
              <a:headEnd/>
              <a:tailEnd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29425" name="AutoShape 17"/>
            <p:cNvCxnSpPr>
              <a:cxnSpLocks noChangeShapeType="1"/>
            </p:cNvCxnSpPr>
            <p:nvPr/>
          </p:nvCxnSpPr>
          <p:spPr bwMode="auto">
            <a:xfrm rot="16200000" flipH="1">
              <a:off x="4442" y="12379"/>
              <a:ext cx="321" cy="538"/>
            </a:xfrm>
            <a:prstGeom prst="bentConnector3">
              <a:avLst>
                <a:gd name="adj1" fmla="val 50000"/>
              </a:avLst>
            </a:prstGeom>
            <a:ln>
              <a:headEnd/>
              <a:tailEnd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29426" name="AutoShape 18"/>
            <p:cNvCxnSpPr>
              <a:cxnSpLocks noChangeShapeType="1"/>
            </p:cNvCxnSpPr>
            <p:nvPr/>
          </p:nvCxnSpPr>
          <p:spPr bwMode="auto">
            <a:xfrm rot="16200000" flipH="1">
              <a:off x="3348" y="11799"/>
              <a:ext cx="482" cy="1829"/>
            </a:xfrm>
            <a:prstGeom prst="bentConnector3">
              <a:avLst>
                <a:gd name="adj1" fmla="val 49912"/>
              </a:avLst>
            </a:prstGeom>
            <a:ln>
              <a:headEnd/>
              <a:tailEnd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29427" name="AutoShape 19"/>
            <p:cNvCxnSpPr>
              <a:cxnSpLocks noChangeShapeType="1"/>
            </p:cNvCxnSpPr>
            <p:nvPr/>
          </p:nvCxnSpPr>
          <p:spPr bwMode="auto">
            <a:xfrm>
              <a:off x="4972" y="13894"/>
              <a:ext cx="0" cy="213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268060" y="404010"/>
            <a:ext cx="7144488" cy="6153813"/>
            <a:chOff x="1955" y="10388"/>
            <a:chExt cx="6418" cy="4414"/>
          </a:xfrm>
          <a:noFill/>
        </p:grpSpPr>
        <p:sp>
          <p:nvSpPr>
            <p:cNvPr id="529410" name="Text Box 2"/>
            <p:cNvSpPr txBox="1">
              <a:spLocks noChangeArrowheads="1"/>
            </p:cNvSpPr>
            <p:nvPr/>
          </p:nvSpPr>
          <p:spPr bwMode="auto">
            <a:xfrm>
              <a:off x="2400" y="10388"/>
              <a:ext cx="5401" cy="87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1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a-IR" sz="2400" i="0" u="none" strike="noStrike" cap="none" normalizeH="0" baseline="0" dirty="0" smtClean="0">
                  <a:ln>
                    <a:noFill/>
                  </a:ln>
                  <a:solidFill>
                    <a:srgbClr val="5C002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B Titr" pitchFamily="2" charset="-78"/>
                </a:rPr>
                <a:t>نقش ارزيابي نقاط قوت و ضعف و فرصت ها و تهديدها در تعيين استراتژي سازمان</a:t>
              </a:r>
              <a:endParaRPr kumimoji="0" lang="fa-IR" sz="2400" i="0" u="none" strike="noStrike" cap="none" normalizeH="0" baseline="0" dirty="0" smtClean="0">
                <a:ln>
                  <a:noFill/>
                </a:ln>
                <a:solidFill>
                  <a:srgbClr val="5C0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B Titr" pitchFamily="2" charset="-78"/>
              </a:endParaRPr>
            </a:p>
          </p:txBody>
        </p:sp>
        <p:sp>
          <p:nvSpPr>
            <p:cNvPr id="529411" name="AutoShape 3"/>
            <p:cNvSpPr>
              <a:spLocks noChangeArrowheads="1"/>
            </p:cNvSpPr>
            <p:nvPr/>
          </p:nvSpPr>
          <p:spPr bwMode="auto">
            <a:xfrm>
              <a:off x="4445" y="12939"/>
              <a:ext cx="136" cy="135"/>
            </a:xfrm>
            <a:prstGeom prst="flowChartConnector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 sz="2400">
                <a:solidFill>
                  <a:srgbClr val="5C0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29412" name="AutoShape 4"/>
            <p:cNvSpPr>
              <a:spLocks noChangeArrowheads="1"/>
            </p:cNvSpPr>
            <p:nvPr/>
          </p:nvSpPr>
          <p:spPr bwMode="auto">
            <a:xfrm>
              <a:off x="4852" y="12816"/>
              <a:ext cx="136" cy="136"/>
            </a:xfrm>
            <a:prstGeom prst="flowChartConnector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 sz="2400">
                <a:solidFill>
                  <a:srgbClr val="5C0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29413" name="AutoShape 5"/>
            <p:cNvSpPr>
              <a:spLocks noChangeArrowheads="1"/>
            </p:cNvSpPr>
            <p:nvPr/>
          </p:nvSpPr>
          <p:spPr bwMode="auto">
            <a:xfrm>
              <a:off x="5434" y="12930"/>
              <a:ext cx="136" cy="135"/>
            </a:xfrm>
            <a:prstGeom prst="flowChartConnector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 sz="2400">
                <a:solidFill>
                  <a:srgbClr val="5C0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29414" name="AutoShape 6"/>
            <p:cNvSpPr>
              <a:spLocks noChangeArrowheads="1"/>
            </p:cNvSpPr>
            <p:nvPr/>
          </p:nvSpPr>
          <p:spPr bwMode="auto">
            <a:xfrm>
              <a:off x="5240" y="12816"/>
              <a:ext cx="136" cy="135"/>
            </a:xfrm>
            <a:prstGeom prst="flowChartConnector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 sz="2400">
                <a:solidFill>
                  <a:srgbClr val="5C0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29415" name="AutoShape 7"/>
            <p:cNvSpPr>
              <a:spLocks noChangeArrowheads="1"/>
            </p:cNvSpPr>
            <p:nvPr/>
          </p:nvSpPr>
          <p:spPr bwMode="auto">
            <a:xfrm>
              <a:off x="1955" y="11421"/>
              <a:ext cx="3017" cy="1077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a-IR" sz="2400" i="0" u="none" strike="noStrike" cap="none" normalizeH="0" baseline="0" dirty="0" smtClean="0">
                  <a:ln>
                    <a:noFill/>
                  </a:ln>
                  <a:solidFill>
                    <a:srgbClr val="5C002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B Nazanin" pitchFamily="2" charset="-78"/>
                </a:rPr>
                <a:t>ارزيابي داخلي</a:t>
              </a:r>
              <a:endParaRPr kumimoji="0" lang="fa-IR" sz="2400" i="0" u="none" strike="noStrike" cap="none" normalizeH="0" baseline="0" dirty="0" smtClean="0">
                <a:ln>
                  <a:noFill/>
                </a:ln>
                <a:solidFill>
                  <a:srgbClr val="5C0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9416" name="AutoShape 8"/>
            <p:cNvSpPr>
              <a:spLocks noChangeArrowheads="1"/>
            </p:cNvSpPr>
            <p:nvPr/>
          </p:nvSpPr>
          <p:spPr bwMode="auto">
            <a:xfrm>
              <a:off x="5171" y="11421"/>
              <a:ext cx="3202" cy="1077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a-IR" sz="2400" i="0" u="none" strike="noStrike" cap="none" normalizeH="0" baseline="0" smtClean="0">
                  <a:ln>
                    <a:noFill/>
                  </a:ln>
                  <a:solidFill>
                    <a:srgbClr val="5C002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B Nazanin" pitchFamily="2" charset="-78"/>
                </a:rPr>
                <a:t>ارزيابي خارجي</a:t>
              </a:r>
              <a:endParaRPr kumimoji="0" lang="fa-IR" sz="2400" i="0" u="none" strike="noStrike" cap="none" normalizeH="0" baseline="0" smtClean="0">
                <a:ln>
                  <a:noFill/>
                </a:ln>
                <a:solidFill>
                  <a:srgbClr val="5C0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9417" name="AutoShape 9"/>
            <p:cNvSpPr>
              <a:spLocks noChangeArrowheads="1"/>
            </p:cNvSpPr>
            <p:nvPr/>
          </p:nvSpPr>
          <p:spPr bwMode="auto">
            <a:xfrm>
              <a:off x="2211" y="11960"/>
              <a:ext cx="1076" cy="48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a-IR" sz="2400" i="0" u="none" strike="noStrike" cap="none" normalizeH="0" baseline="0" smtClean="0">
                  <a:ln>
                    <a:noFill/>
                  </a:ln>
                  <a:solidFill>
                    <a:srgbClr val="5C002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B Nazanin" pitchFamily="2" charset="-78"/>
                </a:rPr>
                <a:t>قوت ها</a:t>
              </a:r>
              <a:endParaRPr kumimoji="0" lang="fa-IR" sz="2400" i="0" u="none" strike="noStrike" cap="none" normalizeH="0" baseline="0" smtClean="0">
                <a:ln>
                  <a:noFill/>
                </a:ln>
                <a:solidFill>
                  <a:srgbClr val="5C0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9418" name="AutoShape 10"/>
            <p:cNvSpPr>
              <a:spLocks noChangeArrowheads="1"/>
            </p:cNvSpPr>
            <p:nvPr/>
          </p:nvSpPr>
          <p:spPr bwMode="auto">
            <a:xfrm>
              <a:off x="3663" y="11988"/>
              <a:ext cx="1077" cy="45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a-IR" sz="2400" i="0" u="none" strike="noStrike" cap="none" normalizeH="0" baseline="0" smtClean="0">
                  <a:ln>
                    <a:noFill/>
                  </a:ln>
                  <a:solidFill>
                    <a:srgbClr val="5C002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B Nazanin" pitchFamily="2" charset="-78"/>
                </a:rPr>
                <a:t>ضعف ها</a:t>
              </a:r>
              <a:endParaRPr kumimoji="0" lang="fa-IR" sz="2400" i="0" u="none" strike="noStrike" cap="none" normalizeH="0" baseline="0" smtClean="0">
                <a:ln>
                  <a:noFill/>
                </a:ln>
                <a:solidFill>
                  <a:srgbClr val="5C0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9419" name="AutoShape 11"/>
            <p:cNvSpPr>
              <a:spLocks noChangeArrowheads="1"/>
            </p:cNvSpPr>
            <p:nvPr/>
          </p:nvSpPr>
          <p:spPr bwMode="auto">
            <a:xfrm>
              <a:off x="7007" y="11988"/>
              <a:ext cx="1076" cy="45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a-IR" sz="2400" i="0" u="none" strike="noStrike" cap="none" normalizeH="0" baseline="0" smtClean="0">
                  <a:ln>
                    <a:noFill/>
                  </a:ln>
                  <a:solidFill>
                    <a:srgbClr val="5C002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B Nazanin" pitchFamily="2" charset="-78"/>
                </a:rPr>
                <a:t>تهديدها</a:t>
              </a:r>
              <a:endParaRPr kumimoji="0" lang="fa-IR" sz="2400" i="0" u="none" strike="noStrike" cap="none" normalizeH="0" baseline="0" smtClean="0">
                <a:ln>
                  <a:noFill/>
                </a:ln>
                <a:solidFill>
                  <a:srgbClr val="5C0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9420" name="AutoShape 12"/>
            <p:cNvSpPr>
              <a:spLocks noChangeArrowheads="1"/>
            </p:cNvSpPr>
            <p:nvPr/>
          </p:nvSpPr>
          <p:spPr bwMode="auto">
            <a:xfrm>
              <a:off x="5441" y="11975"/>
              <a:ext cx="1100" cy="443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a-IR" sz="2400" i="0" u="none" strike="noStrike" cap="none" normalizeH="0" baseline="0" dirty="0" smtClean="0">
                  <a:ln>
                    <a:noFill/>
                  </a:ln>
                  <a:solidFill>
                    <a:srgbClr val="5C002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B Nazanin" pitchFamily="2" charset="-78"/>
                </a:rPr>
                <a:t>فرصت ها</a:t>
              </a:r>
              <a:endParaRPr kumimoji="0" lang="fa-IR" sz="2400" i="0" u="none" strike="noStrike" cap="none" normalizeH="0" baseline="0" dirty="0" smtClean="0">
                <a:ln>
                  <a:noFill/>
                </a:ln>
                <a:solidFill>
                  <a:srgbClr val="5C0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9422" name="AutoShape 14"/>
            <p:cNvSpPr>
              <a:spLocks noChangeArrowheads="1"/>
            </p:cNvSpPr>
            <p:nvPr/>
          </p:nvSpPr>
          <p:spPr bwMode="auto">
            <a:xfrm>
              <a:off x="2765" y="14107"/>
              <a:ext cx="4358" cy="69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a-IR" sz="2400" i="0" u="none" strike="noStrike" cap="none" normalizeH="0" baseline="0" dirty="0" smtClean="0">
                  <a:ln>
                    <a:noFill/>
                  </a:ln>
                  <a:solidFill>
                    <a:srgbClr val="5C002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B Nazanin" pitchFamily="2" charset="-78"/>
                </a:rPr>
                <a:t>در مورد هر يك از عوامل چه كاري مي توانيد انجام دهيد (تعيين استراتژي)</a:t>
              </a:r>
              <a:endParaRPr kumimoji="0" lang="fa-IR" sz="2400" i="0" u="none" strike="noStrike" cap="none" normalizeH="0" baseline="0" dirty="0" smtClean="0">
                <a:ln>
                  <a:noFill/>
                </a:ln>
                <a:solidFill>
                  <a:srgbClr val="5C0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29423" name="AutoShape 15"/>
            <p:cNvCxnSpPr>
              <a:cxnSpLocks noChangeShapeType="1"/>
            </p:cNvCxnSpPr>
            <p:nvPr/>
          </p:nvCxnSpPr>
          <p:spPr bwMode="auto">
            <a:xfrm rot="5400000">
              <a:off x="5369" y="12349"/>
              <a:ext cx="430" cy="538"/>
            </a:xfrm>
            <a:prstGeom prst="bentConnector3">
              <a:avLst>
                <a:gd name="adj1" fmla="val 50000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529424" name="AutoShape 16"/>
            <p:cNvCxnSpPr>
              <a:cxnSpLocks noChangeShapeType="1"/>
            </p:cNvCxnSpPr>
            <p:nvPr/>
          </p:nvCxnSpPr>
          <p:spPr bwMode="auto">
            <a:xfrm rot="5400000">
              <a:off x="6311" y="11647"/>
              <a:ext cx="429" cy="2044"/>
            </a:xfrm>
            <a:prstGeom prst="bentConnector3">
              <a:avLst>
                <a:gd name="adj1" fmla="val 51560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529425" name="AutoShape 17"/>
            <p:cNvCxnSpPr>
              <a:cxnSpLocks noChangeShapeType="1"/>
            </p:cNvCxnSpPr>
            <p:nvPr/>
          </p:nvCxnSpPr>
          <p:spPr bwMode="auto">
            <a:xfrm rot="16200000" flipH="1">
              <a:off x="4442" y="12379"/>
              <a:ext cx="321" cy="538"/>
            </a:xfrm>
            <a:prstGeom prst="bentConnector3">
              <a:avLst>
                <a:gd name="adj1" fmla="val 50000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529426" name="AutoShape 18"/>
            <p:cNvCxnSpPr>
              <a:cxnSpLocks noChangeShapeType="1"/>
            </p:cNvCxnSpPr>
            <p:nvPr/>
          </p:nvCxnSpPr>
          <p:spPr bwMode="auto">
            <a:xfrm rot="16200000" flipH="1">
              <a:off x="3348" y="11799"/>
              <a:ext cx="482" cy="1829"/>
            </a:xfrm>
            <a:prstGeom prst="bentConnector3">
              <a:avLst>
                <a:gd name="adj1" fmla="val 49912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529427" name="AutoShape 19"/>
            <p:cNvCxnSpPr>
              <a:cxnSpLocks noChangeShapeType="1"/>
            </p:cNvCxnSpPr>
            <p:nvPr/>
          </p:nvCxnSpPr>
          <p:spPr bwMode="auto">
            <a:xfrm>
              <a:off x="4972" y="13894"/>
              <a:ext cx="0" cy="213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</p:grpSp>
      <p:sp>
        <p:nvSpPr>
          <p:cNvPr id="30" name="Oval 13"/>
          <p:cNvSpPr>
            <a:spLocks noChangeArrowheads="1"/>
          </p:cNvSpPr>
          <p:nvPr/>
        </p:nvSpPr>
        <p:spPr bwMode="auto">
          <a:xfrm>
            <a:off x="2771800" y="4221088"/>
            <a:ext cx="3888391" cy="104283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a-IR" sz="2400" i="0" u="none" strike="noStrike" cap="none" normalizeH="0" baseline="0" dirty="0" smtClean="0">
                <a:ln>
                  <a:noFill/>
                </a:ln>
                <a:solidFill>
                  <a:srgbClr val="5C0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rial" pitchFamily="34" charset="0"/>
                <a:cs typeface="B Nazanin" pitchFamily="2" charset="-78"/>
              </a:rPr>
              <a:t>در كجا عوامل داخلي و خارجي به هم مي رسند؟</a:t>
            </a:r>
            <a:endParaRPr kumimoji="0" lang="fa-IR" sz="2400" i="0" u="none" strike="noStrike" cap="none" normalizeH="0" baseline="0" dirty="0" smtClean="0">
              <a:ln>
                <a:noFill/>
              </a:ln>
              <a:solidFill>
                <a:srgbClr val="5C00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rot="20033430">
            <a:off x="209564" y="719435"/>
            <a:ext cx="1991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u="none" dirty="0" smtClean="0">
                <a:solidFill>
                  <a:srgbClr val="49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Davat" pitchFamily="2" charset="-78"/>
              </a:rPr>
              <a:t>نگاهی دوباره</a:t>
            </a:r>
            <a:endParaRPr lang="en-US" sz="2800" u="none" dirty="0">
              <a:solidFill>
                <a:srgbClr val="4900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Dava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ln>
                  <a:solidFill>
                    <a:srgbClr val="A90B25"/>
                  </a:solidFill>
                </a:ln>
                <a:solidFill>
                  <a:srgbClr val="5C002E"/>
                </a:solidFill>
                <a:cs typeface="+mn-cs"/>
              </a:rPr>
              <a:t>تعیین موقعیت استراتژیک</a:t>
            </a:r>
            <a:endParaRPr lang="fa-IR" dirty="0">
              <a:ln>
                <a:solidFill>
                  <a:srgbClr val="A90B25"/>
                </a:solidFill>
              </a:ln>
              <a:solidFill>
                <a:srgbClr val="5C002E"/>
              </a:solidFill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150000"/>
              </a:lnSpc>
              <a:buNone/>
            </a:pPr>
            <a:endParaRPr lang="fa-IR" sz="1600" dirty="0" smtClean="0">
              <a:ln>
                <a:solidFill>
                  <a:srgbClr val="660033"/>
                </a:solidFill>
              </a:ln>
              <a:solidFill>
                <a:schemeClr val="accent1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B Titr" pitchFamily="2" charset="-78"/>
            </a:endParaRPr>
          </a:p>
          <a:p>
            <a:pPr algn="r" rtl="1">
              <a:lnSpc>
                <a:spcPct val="150000"/>
              </a:lnSpc>
              <a:buNone/>
            </a:pPr>
            <a:r>
              <a:rPr lang="fa-IR" sz="3600" dirty="0" smtClean="0">
                <a:ln>
                  <a:solidFill>
                    <a:srgbClr val="660033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B Titr" pitchFamily="2" charset="-78"/>
              </a:rPr>
              <a:t>روش اول:</a:t>
            </a:r>
          </a:p>
          <a:p>
            <a:pPr algn="r" rtl="1">
              <a:lnSpc>
                <a:spcPct val="150000"/>
              </a:lnSpc>
              <a:buNone/>
            </a:pPr>
            <a:r>
              <a:rPr lang="fa-IR" sz="3600" dirty="0" smtClean="0">
                <a:ln>
                  <a:solidFill>
                    <a:srgbClr val="660033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B Titr" pitchFamily="2" charset="-78"/>
              </a:rPr>
              <a:t>ترسيم ماتريس داخلي و خارجي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62000" y="228600"/>
          <a:ext cx="7473965" cy="6395940"/>
        </p:xfrm>
        <a:graphic>
          <a:graphicData uri="http://schemas.openxmlformats.org/drawingml/2006/table">
            <a:tbl>
              <a:tblPr rtl="1"/>
              <a:tblGrid>
                <a:gridCol w="610838"/>
                <a:gridCol w="3454031"/>
                <a:gridCol w="749419"/>
                <a:gridCol w="779953"/>
                <a:gridCol w="1083356"/>
                <a:gridCol w="796368"/>
              </a:tblGrid>
              <a:tr h="293280">
                <a:tc gridSpan="6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dirty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ماتريس ارزيابي عوامل داخلي معاونت بهداشتی دانشگاه علوم </a:t>
                      </a:r>
                      <a:r>
                        <a:rPr lang="fa-IR" sz="15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پزشکی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65594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رديف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متغيرها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(اول قوت ها و بعد ضعف ها را ليست كنيد)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اثر 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(</a:t>
                      </a:r>
                      <a:r>
                        <a:rPr lang="en-US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Effect</a:t>
                      </a: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)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dirty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ضريب   </a:t>
                      </a:r>
                      <a:r>
                        <a:rPr lang="en-US" sz="1500" b="1" dirty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 </a:t>
                      </a:r>
                      <a:r>
                        <a:rPr lang="en-US" sz="15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Ratio</a:t>
                      </a:r>
                      <a:r>
                        <a:rPr lang="en-US" sz="1500" b="1" dirty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) </a:t>
                      </a:r>
                      <a:r>
                        <a:rPr lang="fa-IR" sz="1500" b="1" dirty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)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dirty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پاسخ (</a:t>
                      </a:r>
                      <a:r>
                        <a:rPr lang="en-US" sz="1500" b="1" dirty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Response</a:t>
                      </a:r>
                      <a:r>
                        <a:rPr lang="fa-IR" sz="15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)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37155" algn="ctr"/>
                          <a:tab pos="5274310" algn="r"/>
                          <a:tab pos="359410" algn="r"/>
                        </a:tabLst>
                        <a:defRPr/>
                      </a:pPr>
                      <a:r>
                        <a:rPr lang="fa-IR" sz="1500" b="1" dirty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نمره نهايي </a:t>
                      </a:r>
                      <a:r>
                        <a:rPr lang="fa-IR" sz="15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(ضريب * پاسخ)</a:t>
                      </a:r>
                      <a:endParaRPr lang="en-US" sz="1500" b="1" dirty="0" smtClean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2411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en-US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S1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dirty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توانمندی مدیریت حوزه معاونت 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4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0.056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4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0.224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2186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en-US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S2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همکاری درون بخشی مناسب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4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0.056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0.112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2186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en-US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S3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وجود پرسنل تحصیلکرده و آموزش دیده ماهر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4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0.056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0.112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2186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en-US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S4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وجود نظارت تیمی واحدی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4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0.056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3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0.168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2186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en-US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S5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وجود سیستم پایش و ارزشیابی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4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0.056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0.112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2619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en-US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S6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توجه و استفاده از کارهای تیمی در حوزه معاونت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3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0.042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0.084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2186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7</a:t>
                      </a:r>
                      <a:r>
                        <a:rPr lang="en-US" sz="1500" b="1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 S</a:t>
                      </a:r>
                      <a:endParaRPr lang="en-US" sz="1500" b="1">
                        <a:solidFill>
                          <a:srgbClr val="5C002E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جوانگرایی در انتصاب نیروی کارشناسی و مدیریتی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4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0.056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3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0.168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2186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8</a:t>
                      </a:r>
                      <a:r>
                        <a:rPr lang="en-US" sz="1500" b="1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 S</a:t>
                      </a:r>
                      <a:endParaRPr lang="en-US" sz="1500" b="1">
                        <a:solidFill>
                          <a:srgbClr val="5C002E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dirty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استفاده از مشارکت های مردمی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4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0.056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0.112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2186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9</a:t>
                      </a:r>
                      <a:r>
                        <a:rPr lang="en-US" sz="1500" b="1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 S</a:t>
                      </a:r>
                      <a:endParaRPr lang="en-US" sz="1500" b="1">
                        <a:solidFill>
                          <a:srgbClr val="5C002E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dirty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وجود نظام مناسب ارایه خدمت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3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0.042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0.084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3452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10</a:t>
                      </a:r>
                      <a:r>
                        <a:rPr lang="en-US" sz="1500" b="1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 S</a:t>
                      </a:r>
                      <a:endParaRPr lang="en-US" sz="1500" b="1">
                        <a:solidFill>
                          <a:srgbClr val="5C002E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dirty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وجود یک سیستم آموزشی پویا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3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0.042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0.042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34520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500" b="1" dirty="0">
                        <a:solidFill>
                          <a:srgbClr val="5C002E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endParaRPr lang="fa-IR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endParaRPr lang="fa-IR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endParaRPr lang="fa-IR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endParaRPr lang="fa-IR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endParaRPr lang="fa-IR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  <a:tr h="23452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Times New Roman"/>
                        </a:rPr>
                        <a:t>1 </a:t>
                      </a:r>
                      <a:r>
                        <a:rPr lang="en-US" sz="1500" b="1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Times New Roman"/>
                        </a:rPr>
                        <a:t>W</a:t>
                      </a: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dirty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نقص سیستم آماری و اطلاع رسانی دقیق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4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0.056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0.112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3452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Times New Roman"/>
                        </a:rPr>
                        <a:t>2 </a:t>
                      </a:r>
                      <a:r>
                        <a:rPr lang="en-US" sz="1500" b="1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Times New Roman"/>
                        </a:rPr>
                        <a:t>W</a:t>
                      </a: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همکاری نامناسب پزشکان مراکز در امور بهداشتی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4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0.056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0.112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3452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Times New Roman"/>
                        </a:rPr>
                        <a:t>3 </a:t>
                      </a:r>
                      <a:r>
                        <a:rPr lang="en-US" sz="1500" b="1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Times New Roman"/>
                        </a:rPr>
                        <a:t>W</a:t>
                      </a: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نامطلوب بودن فضای فیزیکی 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3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37155" algn="ctr"/>
                          <a:tab pos="5274310" algn="r"/>
                          <a:tab pos="359410" algn="r"/>
                        </a:tabLst>
                        <a:defRPr/>
                      </a:pPr>
                      <a:r>
                        <a:rPr lang="fa-IR" sz="15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0.042</a:t>
                      </a:r>
                      <a:endParaRPr lang="en-US" sz="1500" b="1" dirty="0" smtClean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0.084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3452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Times New Roman"/>
                        </a:rPr>
                        <a:t>4 </a:t>
                      </a:r>
                      <a:r>
                        <a:rPr lang="en-US" sz="1500" b="1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Times New Roman"/>
                        </a:rPr>
                        <a:t>W</a:t>
                      </a: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مطلوب نبودن سیستم بایگانی و دبیرخانه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0.028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4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0.112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3452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en-US" sz="1500" b="1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Times New Roman"/>
                        </a:rPr>
                        <a:t> W</a:t>
                      </a: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نداشتن برنامه تفصیلی حوزه مدیریت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3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37155" algn="ctr"/>
                          <a:tab pos="5274310" algn="r"/>
                          <a:tab pos="359410" algn="r"/>
                        </a:tabLst>
                        <a:defRPr/>
                      </a:pPr>
                      <a:r>
                        <a:rPr lang="fa-IR" sz="15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0.042</a:t>
                      </a:r>
                      <a:endParaRPr lang="en-US" sz="1500" b="1" dirty="0" smtClean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3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0.126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225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en-US" sz="1500" b="1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Times New Roman"/>
                        </a:rPr>
                        <a:t> W</a:t>
                      </a: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کمبود انگیزه کارکنان به دلیل تبعیض در پرداخت ها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4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0.056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0.056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3452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en-US" sz="1500" b="1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Times New Roman"/>
                        </a:rPr>
                        <a:t> W</a:t>
                      </a: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عدم هماهنگی و موازی بودن برخی برنامه ها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4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0.056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0.112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4372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en-US" sz="1500" b="1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Times New Roman"/>
                        </a:rPr>
                        <a:t> W</a:t>
                      </a: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ناکافی بودن اطلاعات مدیران و معاونین بهداشتی شبکه ها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4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0.056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0.056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3452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en-US" sz="1500" b="1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Times New Roman"/>
                        </a:rPr>
                        <a:t> W</a:t>
                      </a: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جابجایی زودهنگام مدیران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4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0.056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0.056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3452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en-US" sz="1500" b="1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Times New Roman"/>
                        </a:rPr>
                        <a:t> W</a:t>
                      </a: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عدم تطابق ساختار سازمانی با نیازهای جامعه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3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37155" algn="ctr"/>
                          <a:tab pos="5274310" algn="r"/>
                          <a:tab pos="359410" algn="r"/>
                        </a:tabLst>
                        <a:defRPr/>
                      </a:pPr>
                      <a:r>
                        <a:rPr lang="fa-IR" sz="15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0.042</a:t>
                      </a:r>
                      <a:endParaRPr lang="en-US" sz="1500" b="1" dirty="0" smtClean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0.042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34520">
                <a:tc gridSpan="2"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جمع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71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-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2.086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 rot="20033430">
            <a:off x="209564" y="719435"/>
            <a:ext cx="1991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u="none" dirty="0" smtClean="0">
                <a:solidFill>
                  <a:srgbClr val="49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Davat" pitchFamily="2" charset="-78"/>
              </a:rPr>
              <a:t>نگاهی دوباره</a:t>
            </a:r>
            <a:endParaRPr lang="en-US" sz="2800" u="none" dirty="0">
              <a:solidFill>
                <a:srgbClr val="4900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Dava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990600" y="0"/>
          <a:ext cx="7495976" cy="6872808"/>
        </p:xfrm>
        <a:graphic>
          <a:graphicData uri="http://schemas.openxmlformats.org/drawingml/2006/table">
            <a:tbl>
              <a:tblPr rtl="1"/>
              <a:tblGrid>
                <a:gridCol w="661200"/>
                <a:gridCol w="3643510"/>
                <a:gridCol w="647696"/>
                <a:gridCol w="719945"/>
                <a:gridCol w="1072191"/>
                <a:gridCol w="751434"/>
              </a:tblGrid>
              <a:tr h="242736">
                <a:tc gridSpan="6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dirty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ماتريس ارزيابي عوامل خارجی معاونت بهداشتی دانشگاه علوم </a:t>
                      </a:r>
                      <a:r>
                        <a:rPr lang="fa-IR" sz="14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پزشکی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8711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رديف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dirty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متغيرها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dirty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(اول </a:t>
                      </a:r>
                      <a:r>
                        <a:rPr lang="fa-IR" sz="14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فرصت ها و </a:t>
                      </a:r>
                      <a:r>
                        <a:rPr lang="fa-IR" sz="1400" b="1" dirty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بعد </a:t>
                      </a:r>
                      <a:r>
                        <a:rPr lang="fa-IR" sz="14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تهدید </a:t>
                      </a:r>
                      <a:r>
                        <a:rPr lang="fa-IR" sz="1400" b="1" dirty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ها را ليست كنيد)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اثر 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(</a:t>
                      </a:r>
                      <a:r>
                        <a:rPr lang="en-US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Effect</a:t>
                      </a: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)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ضريب   </a:t>
                      </a:r>
                      <a:r>
                        <a:rPr lang="en-US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 Ratio) </a:t>
                      </a: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)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dirty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پاسخ (</a:t>
                      </a:r>
                      <a:r>
                        <a:rPr lang="en-US" sz="1400" b="1" dirty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Response</a:t>
                      </a:r>
                      <a:r>
                        <a:rPr lang="fa-IR" sz="14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)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37155" algn="ctr"/>
                          <a:tab pos="5274310" algn="r"/>
                          <a:tab pos="359410" algn="r"/>
                        </a:tabLst>
                        <a:defRPr/>
                      </a:pPr>
                      <a:r>
                        <a:rPr lang="fa-IR" sz="14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نمره نهايي (ضريب * پاسخ)</a:t>
                      </a:r>
                      <a:endParaRPr lang="en-US" sz="1400" b="1" dirty="0" smtClean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957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kumimoji="0" lang="en-US" sz="1400" b="1" kern="1200" dirty="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O1</a:t>
                      </a: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درصد بالای با سوادی در لستان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4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0.055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dirty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3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kumimoji="0" lang="fa-IR" sz="1400" b="1" kern="1200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0.165</a:t>
                      </a:r>
                      <a:endParaRPr kumimoji="0" lang="en-US" sz="1400" b="1" kern="1200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957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kumimoji="0" lang="en-US" sz="1400" b="1" kern="120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O2</a:t>
                      </a: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هماهنگی بین بخشی و وجود کارگروه بهداشت، درمان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4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0.055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0.110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957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kumimoji="0" lang="en-US" sz="1400" b="1" kern="120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O3</a:t>
                      </a: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تمایل عمومی مردم به مشارکت در امور سلامت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3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0.041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0.082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957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kumimoji="0" lang="en-US" sz="1400" b="1" kern="120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O4</a:t>
                      </a: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دسترسی سریع به فن آوری و اطلاعات امروز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3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0.041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0.082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957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kumimoji="0" lang="en-US" sz="1400" b="1" kern="120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O5</a:t>
                      </a: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ارتباط با ارگان های بین المللی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0.027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0.027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957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kumimoji="0" lang="en-US" sz="1400" b="1" kern="120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O6</a:t>
                      </a: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موقعیت جغرافیایی، تاریخی و ارتباطی استان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0.027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37155" algn="ctr"/>
                          <a:tab pos="5274310" algn="r"/>
                          <a:tab pos="359410" algn="r"/>
                        </a:tabLst>
                        <a:defRPr/>
                      </a:pPr>
                      <a:r>
                        <a:rPr lang="fa-IR" sz="14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0.027</a:t>
                      </a:r>
                      <a:endParaRPr lang="en-US" sz="1400" b="1" dirty="0" smtClean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957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kumimoji="0" lang="fa-IR" sz="1400" b="1" kern="120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7 </a:t>
                      </a:r>
                      <a:r>
                        <a:rPr kumimoji="0" lang="en-US" sz="1400" b="1" kern="120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O</a:t>
                      </a: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وضعیت اقتصادی نسبتاًمطلوب مردم استان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0.027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0.054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957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kumimoji="0" lang="fa-IR" sz="1400" b="1" kern="120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8 </a:t>
                      </a:r>
                      <a:r>
                        <a:rPr kumimoji="0" lang="en-US" sz="1400" b="1" kern="120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O</a:t>
                      </a: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وجود شوراهای شهر، روستا و بخش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0.027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0.054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957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kumimoji="0" lang="fa-IR" sz="1400" b="1" kern="120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9 </a:t>
                      </a:r>
                      <a:r>
                        <a:rPr kumimoji="0" lang="en-US" sz="1400" b="1" kern="120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O</a:t>
                      </a: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وجود بخش خصوصی فعال در استان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0.027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0.027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957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kumimoji="0" lang="fa-IR" sz="1400" b="1" kern="120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10 </a:t>
                      </a:r>
                      <a:r>
                        <a:rPr kumimoji="0" lang="en-US" sz="1400" b="1" kern="120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O</a:t>
                      </a: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حمایت رهبران مذهبی استان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0.027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0.027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957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kumimoji="0" lang="fa-IR" sz="1400" b="1" kern="120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11 </a:t>
                      </a:r>
                      <a:r>
                        <a:rPr kumimoji="0" lang="en-US" sz="1400" b="1" kern="120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O</a:t>
                      </a:r>
                    </a:p>
                  </a:txBody>
                  <a:tcPr marL="31450" marR="3145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حمایت مسئولین سیاسی استان و نمایندگان مجلس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3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0.041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0.082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957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kumimoji="0" lang="fa-IR" sz="1400" b="1" kern="1200" dirty="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12 </a:t>
                      </a:r>
                      <a:r>
                        <a:rPr kumimoji="0" lang="en-US" sz="1400" b="1" kern="1200" dirty="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O</a:t>
                      </a:r>
                    </a:p>
                  </a:txBody>
                  <a:tcPr marL="31450" marR="3145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حمایت هیئت رییسه دانشگاه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3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0.041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0.082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29272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kumimoji="0" lang="fa-IR" sz="1400" b="1" kern="120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13 </a:t>
                      </a:r>
                      <a:r>
                        <a:rPr kumimoji="0" lang="en-US" sz="1400" b="1" kern="120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O</a:t>
                      </a:r>
                    </a:p>
                  </a:txBody>
                  <a:tcPr marL="31450" marR="3145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وجود رسانه های گروهی محلی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3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0.041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0.082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957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kumimoji="0" lang="en-US" sz="1400" b="1" kern="1200" dirty="0">
                        <a:solidFill>
                          <a:srgbClr val="5C002E"/>
                        </a:solidFill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  <a:tr h="19957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kumimoji="0" lang="fa-IR" sz="1400" b="1" kern="1200" dirty="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1 </a:t>
                      </a:r>
                      <a:r>
                        <a:rPr kumimoji="0" lang="en-US" sz="1400" b="1" kern="1200" dirty="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T</a:t>
                      </a: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هرم سنی نامناسب جمعیت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4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0.055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dirty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0.110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957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kumimoji="0" lang="fa-IR" sz="1400" b="1" kern="120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2 </a:t>
                      </a:r>
                      <a:r>
                        <a:rPr kumimoji="0" lang="en-US" sz="1400" b="1" kern="120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T</a:t>
                      </a: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نداشتن ابنک اطلاعاتی کشوری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3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0.041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0.041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957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kumimoji="0" lang="fa-IR" sz="1400" b="1" kern="120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3 </a:t>
                      </a:r>
                      <a:r>
                        <a:rPr kumimoji="0" lang="en-US" sz="1400" b="1" kern="120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T</a:t>
                      </a: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بیماری های نوپدید و بازپدید به ویژه لبماری ایدز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4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0.055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0.110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957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kumimoji="0" lang="fa-IR" sz="1400" b="1" kern="120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4 </a:t>
                      </a:r>
                      <a:r>
                        <a:rPr kumimoji="0" lang="en-US" sz="1400" b="1" kern="120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T</a:t>
                      </a: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افزایش رفتارهای پرخطر به ویژه اعتیاد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4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0.055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0.055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957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kumimoji="0" lang="fa-IR" sz="1400" b="1" kern="120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5 </a:t>
                      </a:r>
                      <a:r>
                        <a:rPr kumimoji="0" lang="en-US" sz="1400" b="1" kern="120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T</a:t>
                      </a: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پدیده مهاجرت و حاشیه نشینی در استان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3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0.041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37155" algn="ctr"/>
                          <a:tab pos="5274310" algn="r"/>
                          <a:tab pos="359410" algn="r"/>
                        </a:tabLst>
                        <a:defRPr/>
                      </a:pPr>
                      <a:r>
                        <a:rPr lang="fa-IR" sz="14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0.082</a:t>
                      </a:r>
                      <a:endParaRPr lang="en-US" sz="1400" b="1" dirty="0" smtClean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957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kumimoji="0" lang="fa-IR" sz="1400" b="1" kern="120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6 </a:t>
                      </a:r>
                      <a:r>
                        <a:rPr kumimoji="0" lang="en-US" sz="1400" b="1" kern="120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T</a:t>
                      </a: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بوروکراسی اداری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3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0.041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0.041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957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kumimoji="0" lang="fa-IR" sz="1400" b="1" kern="120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7 </a:t>
                      </a:r>
                      <a:r>
                        <a:rPr kumimoji="0" lang="en-US" sz="1400" b="1" kern="120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T</a:t>
                      </a: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به غلط برخوردار محسوب نمودن استان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0.027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0.054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957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kumimoji="0" lang="fa-IR" sz="1400" b="1" kern="1200" dirty="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8 </a:t>
                      </a:r>
                      <a:r>
                        <a:rPr kumimoji="0" lang="en-US" sz="1400" b="1" kern="1200" dirty="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T</a:t>
                      </a: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مشکلات معیشتی مردم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3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0.041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0.082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957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kumimoji="0" lang="fa-IR" sz="1400" b="1" kern="1200" dirty="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9 </a:t>
                      </a:r>
                      <a:r>
                        <a:rPr kumimoji="0" lang="en-US" sz="1400" b="1" kern="1200" dirty="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T</a:t>
                      </a: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سازمان های موازی ارایه خدمات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0.027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0.027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957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kumimoji="0" lang="fa-IR" sz="1400" b="1" kern="1200" dirty="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10 </a:t>
                      </a:r>
                      <a:r>
                        <a:rPr kumimoji="0" lang="en-US" sz="1400" b="1" kern="1200" dirty="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T</a:t>
                      </a: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ناآشنایی مسئولین سایر بخش ها با امور بهداشتی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0.027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0.054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957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kumimoji="0" lang="fa-IR" sz="1400" b="1" kern="120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11 </a:t>
                      </a:r>
                      <a:r>
                        <a:rPr kumimoji="0" lang="en-US" sz="1400" b="1" kern="120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T</a:t>
                      </a: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کمبود آگاهی جامعه درخصوص مسائل بهداشتی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0.027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0.054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957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kumimoji="0" lang="fa-IR" sz="1400" b="1" kern="1200" dirty="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12 </a:t>
                      </a:r>
                      <a:r>
                        <a:rPr kumimoji="0" lang="en-US" sz="1400" b="1" kern="1200" dirty="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T</a:t>
                      </a: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عدم وجود نظام پرداخت هماهنگ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3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0.041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0.041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957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kumimoji="0" lang="fa-IR" sz="1400" b="1" kern="1200" dirty="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13 </a:t>
                      </a:r>
                      <a:r>
                        <a:rPr kumimoji="0" lang="en-US" sz="1400" b="1" kern="1200" dirty="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T</a:t>
                      </a: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کمبود پشتوانه قانونی از بخش بهداشت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3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0.041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0.041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9570">
                <a:tc gridSpan="2"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جمع</a:t>
                      </a:r>
                      <a:endParaRPr lang="fa-IR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73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-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1.693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 rot="20033430">
            <a:off x="209564" y="719435"/>
            <a:ext cx="1991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u="none" dirty="0" smtClean="0">
                <a:solidFill>
                  <a:srgbClr val="49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Davat" pitchFamily="2" charset="-78"/>
              </a:rPr>
              <a:t>نگاهی دوباره</a:t>
            </a:r>
            <a:endParaRPr lang="en-US" sz="2800" u="none" dirty="0">
              <a:solidFill>
                <a:srgbClr val="4900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Dava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490662"/>
            <a:ext cx="7498080" cy="778098"/>
          </a:xfrm>
        </p:spPr>
        <p:txBody>
          <a:bodyPr>
            <a:normAutofit/>
          </a:bodyPr>
          <a:lstStyle/>
          <a:p>
            <a:r>
              <a:rPr lang="fa-IR" b="1" dirty="0" smtClean="0">
                <a:latin typeface="Times New Roman"/>
                <a:ea typeface="Times New Roman"/>
                <a:cs typeface="B Nazanin"/>
              </a:rPr>
              <a:t>ماتريس ارزيابي عوامل داخلي</a:t>
            </a:r>
            <a:endParaRPr lang="fa-I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331640" y="1671032"/>
          <a:ext cx="6824056" cy="3918207"/>
        </p:xfrm>
        <a:graphic>
          <a:graphicData uri="http://schemas.openxmlformats.org/drawingml/2006/table">
            <a:tbl>
              <a:tblPr rtl="1"/>
              <a:tblGrid>
                <a:gridCol w="1018017"/>
                <a:gridCol w="1033404"/>
                <a:gridCol w="1492606"/>
                <a:gridCol w="997566"/>
                <a:gridCol w="1700018"/>
                <a:gridCol w="582445"/>
              </a:tblGrid>
              <a:tr h="1054935">
                <a:tc gridSpan="4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2000" b="1" dirty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  </a:t>
                      </a:r>
                      <a:r>
                        <a:rPr lang="fa-IR" sz="20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نمره نهايي ماتريس ارزيابي عوامل داخلي</a:t>
                      </a: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ضعيف                          </a:t>
                      </a:r>
                      <a:r>
                        <a:rPr lang="fa-IR" sz="2000" b="1" dirty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متوسط        </a:t>
                      </a:r>
                      <a:r>
                        <a:rPr lang="fa-IR" sz="20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         </a:t>
                      </a:r>
                      <a:r>
                        <a:rPr lang="fa-IR" sz="2000" b="1" dirty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قوي</a:t>
                      </a:r>
                      <a:endParaRPr lang="en-US" sz="20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 </a:t>
                      </a:r>
                      <a:r>
                        <a:rPr lang="fa-IR" sz="2000" b="1" dirty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تا </a:t>
                      </a:r>
                      <a:r>
                        <a:rPr lang="fa-IR" sz="20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1.99                     2 </a:t>
                      </a:r>
                      <a:r>
                        <a:rPr lang="fa-IR" sz="2000" b="1" dirty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تا </a:t>
                      </a:r>
                      <a:r>
                        <a:rPr lang="fa-IR" sz="20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2.99                  3تا 4</a:t>
                      </a:r>
                      <a:endParaRPr lang="en-US" sz="20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a-IR" sz="2000" b="1" dirty="0" smtClean="0">
                        <a:latin typeface="Times New Roman"/>
                        <a:ea typeface="Times New Roman"/>
                        <a:cs typeface="B Nazanin"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endParaRPr lang="fa-IR" sz="2000" b="1" dirty="0" smtClean="0">
                        <a:latin typeface="Times New Roman"/>
                        <a:ea typeface="Times New Roman"/>
                        <a:cs typeface="B Nazanin"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endParaRPr lang="fa-IR" sz="2000" b="1" dirty="0" smtClean="0">
                        <a:latin typeface="Times New Roman"/>
                        <a:ea typeface="Times New Roman"/>
                        <a:cs typeface="B Nazanin"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endParaRPr lang="fa-IR" sz="2000" b="1" dirty="0" smtClean="0">
                        <a:latin typeface="Times New Roman"/>
                        <a:ea typeface="Times New Roman"/>
                        <a:cs typeface="B Nazanin"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endParaRPr lang="fa-IR" sz="2000" b="1" dirty="0" smtClean="0">
                        <a:latin typeface="Times New Roman"/>
                        <a:ea typeface="Times New Roman"/>
                        <a:cs typeface="B Nazanin"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endParaRPr lang="fa-IR" sz="2800" b="1" dirty="0" smtClean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بالا   3تا 4</a:t>
                      </a:r>
                    </a:p>
                    <a:p>
                      <a:pPr algn="r" rtl="1"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متوسط 2تا 2.99</a:t>
                      </a:r>
                    </a:p>
                    <a:p>
                      <a:pPr algn="r" rtl="1"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2000" b="1" dirty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پايين  </a:t>
                      </a:r>
                      <a:r>
                        <a:rPr lang="fa-IR" sz="2000" b="1" dirty="0" smtClean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 1 </a:t>
                      </a:r>
                      <a:r>
                        <a:rPr lang="fa-IR" sz="2000" b="1" dirty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تا </a:t>
                      </a:r>
                      <a:r>
                        <a:rPr lang="fa-IR" sz="2000" b="1" dirty="0" smtClean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1.99</a:t>
                      </a:r>
                      <a:endParaRPr lang="en-US" sz="2000" b="1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71755" marR="71755" algn="ctr" rtl="1"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نمره </a:t>
                      </a:r>
                      <a:r>
                        <a:rPr lang="fa-IR" sz="2000" b="1" dirty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نهايي ماتريس ارزيابي عوامل </a:t>
                      </a:r>
                      <a:r>
                        <a:rPr lang="fa-IR" sz="2000" b="1" dirty="0" smtClean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خارجي</a:t>
                      </a:r>
                      <a:endParaRPr lang="en-US" sz="2000" b="1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</a:tr>
              <a:tr h="62132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2000" b="1" dirty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</a:t>
                      </a:r>
                      <a:endParaRPr lang="en-US" sz="20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2000" b="1" dirty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</a:t>
                      </a:r>
                      <a:endParaRPr lang="en-US" sz="20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2000" b="1" dirty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3</a:t>
                      </a:r>
                      <a:endParaRPr lang="en-US" sz="20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2000" b="1" dirty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4</a:t>
                      </a:r>
                      <a:endParaRPr lang="en-US" sz="20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71364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20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20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20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2000" b="1" dirty="0">
                          <a:latin typeface="Times New Roman"/>
                          <a:ea typeface="Times New Roman"/>
                          <a:cs typeface="B Nazanin"/>
                        </a:rPr>
                        <a:t>3</a:t>
                      </a:r>
                      <a:endParaRPr lang="en-US" sz="20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71364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20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20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20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2000" b="1" dirty="0">
                          <a:latin typeface="Times New Roman"/>
                          <a:ea typeface="Times New Roman"/>
                          <a:cs typeface="B Nazanin"/>
                        </a:rPr>
                        <a:t>2</a:t>
                      </a:r>
                      <a:endParaRPr lang="en-US" sz="20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814651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20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20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20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2000" b="1" dirty="0">
                          <a:latin typeface="Times New Roman"/>
                          <a:ea typeface="Times New Roman"/>
                          <a:cs typeface="B Nazanin"/>
                        </a:rPr>
                        <a:t>1</a:t>
                      </a:r>
                      <a:endParaRPr lang="en-US" sz="20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490662"/>
            <a:ext cx="7498080" cy="778098"/>
          </a:xfrm>
        </p:spPr>
        <p:txBody>
          <a:bodyPr>
            <a:normAutofit/>
          </a:bodyPr>
          <a:lstStyle/>
          <a:p>
            <a:r>
              <a:rPr lang="fa-IR" b="1" dirty="0" smtClean="0">
                <a:latin typeface="Times New Roman"/>
                <a:ea typeface="Times New Roman"/>
                <a:cs typeface="B Nazanin"/>
              </a:rPr>
              <a:t>ماتريس ارزيابي عوامل داخلي</a:t>
            </a:r>
            <a:endParaRPr lang="fa-I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331640" y="1671032"/>
          <a:ext cx="6824056" cy="3918207"/>
        </p:xfrm>
        <a:graphic>
          <a:graphicData uri="http://schemas.openxmlformats.org/drawingml/2006/table">
            <a:tbl>
              <a:tblPr rtl="1"/>
              <a:tblGrid>
                <a:gridCol w="1018017"/>
                <a:gridCol w="1033404"/>
                <a:gridCol w="1492606"/>
                <a:gridCol w="997566"/>
                <a:gridCol w="1700018"/>
                <a:gridCol w="582445"/>
              </a:tblGrid>
              <a:tr h="1054935">
                <a:tc gridSpan="4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2000" b="1" dirty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  </a:t>
                      </a:r>
                      <a:r>
                        <a:rPr lang="fa-IR" sz="20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نمره نهايي ماتريس ارزيابي عوامل داخلي</a:t>
                      </a: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ضعيف                          </a:t>
                      </a:r>
                      <a:r>
                        <a:rPr lang="fa-IR" sz="2000" b="1" dirty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متوسط        </a:t>
                      </a:r>
                      <a:r>
                        <a:rPr lang="fa-IR" sz="20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         </a:t>
                      </a:r>
                      <a:r>
                        <a:rPr lang="fa-IR" sz="2000" b="1" dirty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قوي</a:t>
                      </a:r>
                      <a:endParaRPr lang="en-US" sz="20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 </a:t>
                      </a:r>
                      <a:r>
                        <a:rPr lang="fa-IR" sz="2000" b="1" dirty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تا </a:t>
                      </a:r>
                      <a:r>
                        <a:rPr lang="fa-IR" sz="20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1.99                     2 </a:t>
                      </a:r>
                      <a:r>
                        <a:rPr lang="fa-IR" sz="2000" b="1" dirty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تا </a:t>
                      </a:r>
                      <a:r>
                        <a:rPr lang="fa-IR" sz="20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2.99                  3تا 4</a:t>
                      </a:r>
                      <a:endParaRPr lang="en-US" sz="20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a-IR" sz="2000" b="1" dirty="0" smtClean="0">
                        <a:latin typeface="Times New Roman"/>
                        <a:ea typeface="Times New Roman"/>
                        <a:cs typeface="B Nazanin"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endParaRPr lang="fa-IR" sz="2000" b="1" dirty="0" smtClean="0">
                        <a:latin typeface="Times New Roman"/>
                        <a:ea typeface="Times New Roman"/>
                        <a:cs typeface="B Nazanin"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endParaRPr lang="fa-IR" sz="2000" b="1" dirty="0" smtClean="0">
                        <a:latin typeface="Times New Roman"/>
                        <a:ea typeface="Times New Roman"/>
                        <a:cs typeface="B Nazanin"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endParaRPr lang="fa-IR" sz="2000" b="1" dirty="0" smtClean="0">
                        <a:latin typeface="Times New Roman"/>
                        <a:ea typeface="Times New Roman"/>
                        <a:cs typeface="B Nazanin"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endParaRPr lang="fa-IR" sz="2000" b="1" dirty="0" smtClean="0">
                        <a:latin typeface="Times New Roman"/>
                        <a:ea typeface="Times New Roman"/>
                        <a:cs typeface="B Nazanin"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endParaRPr lang="fa-IR" sz="2800" b="1" dirty="0" smtClean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بالا   3تا 04</a:t>
                      </a:r>
                    </a:p>
                    <a:p>
                      <a:pPr algn="r" rtl="1"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متوسط 2تا 2.99</a:t>
                      </a:r>
                    </a:p>
                    <a:p>
                      <a:pPr algn="r" rtl="1"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2000" b="1" dirty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پايين  </a:t>
                      </a:r>
                      <a:r>
                        <a:rPr lang="fa-IR" sz="2000" b="1" dirty="0" smtClean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 1 </a:t>
                      </a:r>
                      <a:r>
                        <a:rPr lang="fa-IR" sz="2000" b="1" dirty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تا </a:t>
                      </a:r>
                      <a:r>
                        <a:rPr lang="fa-IR" sz="2000" b="1" dirty="0" smtClean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1.99</a:t>
                      </a:r>
                      <a:endParaRPr lang="en-US" sz="2000" b="1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71755" marR="71755" algn="ctr" rtl="1"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نمره </a:t>
                      </a:r>
                      <a:r>
                        <a:rPr lang="fa-IR" sz="2000" b="1" dirty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نهايي ماتريس ارزيابي عوامل </a:t>
                      </a:r>
                      <a:r>
                        <a:rPr lang="fa-IR" sz="2000" b="1" dirty="0" smtClean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خارجي</a:t>
                      </a:r>
                      <a:endParaRPr lang="en-US" sz="2000" b="1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</a:tr>
              <a:tr h="62132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2000" b="1" dirty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</a:t>
                      </a:r>
                      <a:endParaRPr lang="en-US" sz="20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2000" b="1" dirty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</a:t>
                      </a:r>
                      <a:endParaRPr lang="en-US" sz="20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2000" b="1" dirty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3</a:t>
                      </a:r>
                      <a:endParaRPr lang="en-US" sz="20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2000" b="1" dirty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4</a:t>
                      </a:r>
                      <a:endParaRPr lang="en-US" sz="20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71364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B Nazanin"/>
                        </a:rPr>
                        <a:t>III</a:t>
                      </a:r>
                      <a:endParaRPr lang="en-US" sz="20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B Nazanin"/>
                        </a:rPr>
                        <a:t>II</a:t>
                      </a:r>
                      <a:endParaRPr lang="en-US" sz="20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B Nazanin"/>
                        </a:rPr>
                        <a:t>I</a:t>
                      </a:r>
                      <a:endParaRPr lang="en-US" sz="20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2000" b="1" dirty="0">
                          <a:latin typeface="Times New Roman"/>
                          <a:ea typeface="Times New Roman"/>
                          <a:cs typeface="B Nazanin"/>
                        </a:rPr>
                        <a:t>3</a:t>
                      </a:r>
                      <a:endParaRPr lang="en-US" sz="20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71364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B Nazanin"/>
                        </a:rPr>
                        <a:t>VI</a:t>
                      </a:r>
                      <a:endParaRPr lang="en-US" sz="20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B Nazanin"/>
                        </a:rPr>
                        <a:t>V</a:t>
                      </a:r>
                      <a:endParaRPr lang="en-US" sz="20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B Nazanin"/>
                        </a:rPr>
                        <a:t>IV</a:t>
                      </a:r>
                      <a:endParaRPr lang="en-US" sz="20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2000" b="1" dirty="0">
                          <a:latin typeface="Times New Roman"/>
                          <a:ea typeface="Times New Roman"/>
                          <a:cs typeface="B Nazanin"/>
                        </a:rPr>
                        <a:t>2</a:t>
                      </a:r>
                      <a:endParaRPr lang="en-US" sz="20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814651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B Nazanin"/>
                        </a:rPr>
                        <a:t>VIIII</a:t>
                      </a:r>
                      <a:endParaRPr lang="en-US" sz="20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B Nazanin"/>
                        </a:rPr>
                        <a:t>VIII</a:t>
                      </a:r>
                      <a:endParaRPr lang="en-US" sz="20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B Nazanin"/>
                        </a:rPr>
                        <a:t>VII</a:t>
                      </a:r>
                      <a:endParaRPr lang="en-US" sz="20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2000" b="1" dirty="0">
                          <a:latin typeface="Times New Roman"/>
                          <a:ea typeface="Times New Roman"/>
                          <a:cs typeface="B Nazanin"/>
                        </a:rPr>
                        <a:t>1</a:t>
                      </a:r>
                      <a:endParaRPr lang="en-US" sz="20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>
            <a:normAutofit/>
          </a:bodyPr>
          <a:lstStyle/>
          <a:p>
            <a:r>
              <a:rPr lang="fa-IR" b="1" dirty="0" smtClean="0">
                <a:latin typeface="Times New Roman"/>
                <a:ea typeface="Times New Roman"/>
                <a:cs typeface="B Nazanin"/>
              </a:rPr>
              <a:t>ماتريس ارزيابي عوامل داخلي</a:t>
            </a:r>
            <a:endParaRPr lang="fa-I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59632" y="1196752"/>
          <a:ext cx="6896065" cy="3744416"/>
        </p:xfrm>
        <a:graphic>
          <a:graphicData uri="http://schemas.openxmlformats.org/drawingml/2006/table">
            <a:tbl>
              <a:tblPr rtl="1"/>
              <a:tblGrid>
                <a:gridCol w="1028759"/>
                <a:gridCol w="1044309"/>
                <a:gridCol w="1508356"/>
                <a:gridCol w="1008093"/>
                <a:gridCol w="1717957"/>
                <a:gridCol w="588591"/>
              </a:tblGrid>
              <a:tr h="950293">
                <a:tc gridSpan="4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2000" b="1" dirty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  </a:t>
                      </a:r>
                      <a:r>
                        <a:rPr lang="fa-IR" sz="20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نمره نهايي ماتريس ارزيابي عوامل داخلي</a:t>
                      </a: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ضعيف                          </a:t>
                      </a:r>
                      <a:r>
                        <a:rPr lang="fa-IR" sz="2000" b="1" dirty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متوسط        </a:t>
                      </a:r>
                      <a:r>
                        <a:rPr lang="fa-IR" sz="20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         </a:t>
                      </a:r>
                      <a:r>
                        <a:rPr lang="fa-IR" sz="2000" b="1" dirty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قوي</a:t>
                      </a:r>
                      <a:endParaRPr lang="en-US" sz="20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 </a:t>
                      </a:r>
                      <a:r>
                        <a:rPr lang="fa-IR" sz="2000" b="1" dirty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تا </a:t>
                      </a:r>
                      <a:r>
                        <a:rPr lang="fa-IR" sz="20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1.99                     2 </a:t>
                      </a:r>
                      <a:r>
                        <a:rPr lang="fa-IR" sz="2000" b="1" dirty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تا </a:t>
                      </a:r>
                      <a:r>
                        <a:rPr lang="fa-IR" sz="20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2.99                  3تا 4</a:t>
                      </a:r>
                      <a:endParaRPr lang="en-US" sz="20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fa-IR" sz="2000" b="1" dirty="0" smtClean="0">
                        <a:latin typeface="Times New Roman"/>
                        <a:ea typeface="Times New Roman"/>
                        <a:cs typeface="B Nazanin"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endParaRPr lang="fa-IR" sz="2000" b="1" dirty="0" smtClean="0">
                        <a:latin typeface="Times New Roman"/>
                        <a:ea typeface="Times New Roman"/>
                        <a:cs typeface="B Nazanin"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endParaRPr lang="fa-IR" sz="2000" b="1" dirty="0" smtClean="0">
                        <a:latin typeface="Times New Roman"/>
                        <a:ea typeface="Times New Roman"/>
                        <a:cs typeface="B Nazanin"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endParaRPr lang="fa-IR" sz="2000" b="1" dirty="0" smtClean="0">
                        <a:latin typeface="Times New Roman"/>
                        <a:ea typeface="Times New Roman"/>
                        <a:cs typeface="B Nazanin"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endParaRPr lang="fa-IR" sz="2800" b="1" dirty="0" smtClean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بالا   3تا 0/44</a:t>
                      </a:r>
                    </a:p>
                    <a:p>
                      <a:pPr algn="r" rtl="1"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متوسط 2تا 2.99</a:t>
                      </a:r>
                    </a:p>
                    <a:p>
                      <a:pPr algn="r" rtl="1"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2000" b="1" dirty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پايين  </a:t>
                      </a:r>
                      <a:r>
                        <a:rPr lang="fa-IR" sz="2000" b="1" dirty="0" smtClean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 1 </a:t>
                      </a:r>
                      <a:r>
                        <a:rPr lang="fa-IR" sz="2000" b="1" dirty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تا </a:t>
                      </a:r>
                      <a:r>
                        <a:rPr lang="fa-IR" sz="2000" b="1" dirty="0" smtClean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1.99</a:t>
                      </a:r>
                      <a:endParaRPr lang="en-US" sz="2000" b="1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71755" marR="71755" algn="ctr" rtl="1"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نمره </a:t>
                      </a:r>
                      <a:r>
                        <a:rPr lang="fa-IR" sz="2000" b="1" dirty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نهايي ماتريس ارزيابي عوامل </a:t>
                      </a:r>
                      <a:r>
                        <a:rPr lang="fa-IR" sz="2000" b="1" dirty="0" smtClean="0">
                          <a:solidFill>
                            <a:srgbClr val="00005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خارجي</a:t>
                      </a:r>
                      <a:endParaRPr lang="en-US" sz="2000" b="1" dirty="0">
                        <a:solidFill>
                          <a:srgbClr val="00005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</a:tr>
              <a:tr h="559694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2000" b="1" dirty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</a:t>
                      </a:r>
                      <a:endParaRPr lang="en-US" sz="20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2000" b="1" dirty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</a:t>
                      </a:r>
                      <a:endParaRPr lang="en-US" sz="20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2000" b="1" dirty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3</a:t>
                      </a:r>
                      <a:endParaRPr lang="en-US" sz="20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2000" b="1" dirty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4</a:t>
                      </a:r>
                      <a:endParaRPr lang="en-US" sz="20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64286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B Nazanin"/>
                        </a:rPr>
                        <a:t>III</a:t>
                      </a:r>
                      <a:endParaRPr lang="en-US" sz="20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B Nazanin"/>
                        </a:rPr>
                        <a:t>II</a:t>
                      </a:r>
                      <a:endParaRPr lang="en-US" sz="20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B Nazanin"/>
                        </a:rPr>
                        <a:t>I</a:t>
                      </a:r>
                      <a:endParaRPr lang="en-US" sz="20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2000" b="1" dirty="0">
                          <a:latin typeface="Times New Roman"/>
                          <a:ea typeface="Times New Roman"/>
                          <a:cs typeface="B Nazanin"/>
                        </a:rPr>
                        <a:t>3</a:t>
                      </a:r>
                      <a:endParaRPr lang="en-US" sz="20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64286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B Nazanin"/>
                        </a:rPr>
                        <a:t>VI</a:t>
                      </a:r>
                      <a:endParaRPr lang="en-US" sz="20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B Nazanin"/>
                        </a:rPr>
                        <a:t>V</a:t>
                      </a:r>
                      <a:endParaRPr lang="en-US" sz="20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B Nazanin"/>
                        </a:rPr>
                        <a:t>IV</a:t>
                      </a:r>
                      <a:endParaRPr lang="en-US" sz="20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2000" b="1" dirty="0">
                          <a:latin typeface="Times New Roman"/>
                          <a:ea typeface="Times New Roman"/>
                          <a:cs typeface="B Nazanin"/>
                        </a:rPr>
                        <a:t>2</a:t>
                      </a:r>
                      <a:endParaRPr lang="en-US" sz="20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94870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B Nazanin"/>
                        </a:rPr>
                        <a:t>VIIII</a:t>
                      </a:r>
                      <a:endParaRPr lang="en-US" sz="20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B Nazanin"/>
                        </a:rPr>
                        <a:t>VIII</a:t>
                      </a:r>
                      <a:endParaRPr lang="en-US" sz="20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B Nazanin"/>
                        </a:rPr>
                        <a:t>VII</a:t>
                      </a:r>
                      <a:endParaRPr lang="en-US" sz="20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2000" b="1" dirty="0">
                          <a:latin typeface="Times New Roman"/>
                          <a:ea typeface="Times New Roman"/>
                          <a:cs typeface="B Nazanin"/>
                        </a:rPr>
                        <a:t>1</a:t>
                      </a:r>
                      <a:endParaRPr lang="en-US" sz="20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6372200" y="5157192"/>
            <a:ext cx="2160240" cy="144016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fa-IR" u="none" dirty="0" smtClean="0">
                <a:solidFill>
                  <a:srgbClr val="000050"/>
                </a:solidFill>
                <a:cs typeface="B Nazanin" pitchFamily="2" charset="-78"/>
              </a:rPr>
              <a:t>تصميم گيري: </a:t>
            </a:r>
          </a:p>
          <a:p>
            <a:pPr algn="r" rtl="1"/>
            <a:r>
              <a:rPr lang="fa-IR" u="none" dirty="0" smtClean="0">
                <a:solidFill>
                  <a:srgbClr val="000050"/>
                </a:solidFill>
                <a:cs typeface="B Nazanin" pitchFamily="2" charset="-78"/>
              </a:rPr>
              <a:t>1. ادامه ارايه خدمت و توليد محصول</a:t>
            </a:r>
          </a:p>
          <a:p>
            <a:pPr algn="r" rtl="1"/>
            <a:r>
              <a:rPr lang="fa-IR" u="none" dirty="0" smtClean="0">
                <a:solidFill>
                  <a:srgbClr val="000050"/>
                </a:solidFill>
                <a:cs typeface="B Nazanin" pitchFamily="2" charset="-78"/>
              </a:rPr>
              <a:t> 2. رهاكردن؟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851920" y="5157192"/>
            <a:ext cx="2376000" cy="14400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u="none" dirty="0" smtClean="0">
                <a:solidFill>
                  <a:srgbClr val="000050"/>
                </a:solidFill>
                <a:cs typeface="B Nazanin" pitchFamily="2" charset="-78"/>
              </a:rPr>
              <a:t>حفظ و نگهداري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331904" y="5157192"/>
            <a:ext cx="2376000" cy="14400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u="none" dirty="0" smtClean="0">
                <a:solidFill>
                  <a:srgbClr val="000050"/>
                </a:solidFill>
                <a:cs typeface="B Nazanin" pitchFamily="2" charset="-78"/>
              </a:rPr>
              <a:t>رشد و ساخت</a:t>
            </a:r>
            <a:endParaRPr lang="fa-IR" u="none" dirty="0">
              <a:solidFill>
                <a:srgbClr val="000050"/>
              </a:solidFill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ln>
                  <a:solidFill>
                    <a:srgbClr val="A90B25"/>
                  </a:solidFill>
                </a:ln>
                <a:solidFill>
                  <a:srgbClr val="5C002E"/>
                </a:solidFill>
                <a:cs typeface="+mn-cs"/>
              </a:rPr>
              <a:t>تعیین موقعیت استراتژیک</a:t>
            </a:r>
            <a:endParaRPr lang="fa-IR" dirty="0">
              <a:ln>
                <a:solidFill>
                  <a:srgbClr val="A90B25"/>
                </a:solidFill>
              </a:ln>
              <a:solidFill>
                <a:srgbClr val="5C002E"/>
              </a:solidFill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229600" cy="4525963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  <a:buNone/>
            </a:pPr>
            <a:endParaRPr lang="fa-IR" sz="1600" dirty="0" smtClean="0">
              <a:ln>
                <a:solidFill>
                  <a:srgbClr val="660033"/>
                </a:solidFill>
              </a:ln>
              <a:solidFill>
                <a:schemeClr val="accent1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B Titr" pitchFamily="2" charset="-78"/>
            </a:endParaRPr>
          </a:p>
          <a:p>
            <a:pPr algn="r" rtl="1">
              <a:lnSpc>
                <a:spcPct val="150000"/>
              </a:lnSpc>
              <a:buNone/>
            </a:pPr>
            <a:r>
              <a:rPr lang="fa-IR" sz="3600" dirty="0" smtClean="0">
                <a:ln>
                  <a:solidFill>
                    <a:srgbClr val="660033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B Titr" pitchFamily="2" charset="-78"/>
              </a:rPr>
              <a:t>روش دوم:</a:t>
            </a:r>
          </a:p>
          <a:p>
            <a:pPr lvl="0" algn="ctr" rtl="1">
              <a:lnSpc>
                <a:spcPct val="150000"/>
              </a:lnSpc>
              <a:buNone/>
            </a:pPr>
            <a:r>
              <a:rPr lang="fa-IR" sz="3600" dirty="0" smtClean="0">
                <a:ln>
                  <a:solidFill>
                    <a:srgbClr val="660033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B Titr" pitchFamily="2" charset="-78"/>
              </a:rPr>
              <a:t>ترسيم ماتريس ارزيابي موقعيت اقدام استراتژيك سازمان (</a:t>
            </a:r>
            <a:r>
              <a:rPr lang="en-US" sz="3600" dirty="0" smtClean="0">
                <a:ln>
                  <a:solidFill>
                    <a:srgbClr val="660033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B Titr" pitchFamily="2" charset="-78"/>
              </a:rPr>
              <a:t> (SPACE</a:t>
            </a:r>
            <a:endParaRPr lang="fa-IR" sz="3600" dirty="0" smtClean="0">
              <a:ln>
                <a:solidFill>
                  <a:srgbClr val="660033"/>
                </a:solidFill>
              </a:ln>
              <a:solidFill>
                <a:schemeClr val="accent1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B Titr" pitchFamily="2" charset="-78"/>
            </a:endParaRPr>
          </a:p>
          <a:p>
            <a:pPr algn="r" rtl="1">
              <a:lnSpc>
                <a:spcPct val="150000"/>
              </a:lnSpc>
              <a:buNone/>
            </a:pPr>
            <a:endParaRPr lang="fa-IR" sz="3600" dirty="0" smtClean="0">
              <a:ln>
                <a:solidFill>
                  <a:srgbClr val="660033"/>
                </a:solidFill>
              </a:ln>
              <a:solidFill>
                <a:schemeClr val="accent1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31640" y="6053226"/>
            <a:ext cx="532859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u="none" dirty="0" smtClean="0">
                <a:solidFill>
                  <a:srgbClr val="5C0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Strategic position and Action Evaluation</a:t>
            </a:r>
            <a:endParaRPr lang="fa-IR" u="none" dirty="0">
              <a:solidFill>
                <a:srgbClr val="5C00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" name="Group 10"/>
          <p:cNvGrpSpPr>
            <a:grpSpLocks/>
          </p:cNvGrpSpPr>
          <p:nvPr/>
        </p:nvGrpSpPr>
        <p:grpSpPr bwMode="auto">
          <a:xfrm>
            <a:off x="2893393" y="4365104"/>
            <a:ext cx="2326679" cy="1584176"/>
            <a:chOff x="1838" y="3531"/>
            <a:chExt cx="8320" cy="6487"/>
          </a:xfrm>
        </p:grpSpPr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6027" y="3531"/>
              <a:ext cx="475" cy="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O</a:t>
              </a:r>
              <a:endParaRPr kumimoji="0" lang="fa-I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9683" y="6779"/>
              <a:ext cx="475" cy="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S</a:t>
              </a:r>
              <a:endParaRPr kumimoji="0" lang="fa-I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1838" y="6750"/>
              <a:ext cx="475" cy="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W</a:t>
              </a:r>
              <a:endParaRPr kumimoji="0" lang="fa-I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5937" y="9472"/>
              <a:ext cx="475" cy="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T</a:t>
              </a:r>
              <a:endParaRPr kumimoji="0" lang="fa-I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1" name="AutoShape 21"/>
            <p:cNvCxnSpPr>
              <a:cxnSpLocks noChangeShapeType="1"/>
            </p:cNvCxnSpPr>
            <p:nvPr/>
          </p:nvCxnSpPr>
          <p:spPr bwMode="auto">
            <a:xfrm flipV="1">
              <a:off x="6015" y="4380"/>
              <a:ext cx="0" cy="5102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AutoShape 22"/>
            <p:cNvCxnSpPr>
              <a:cxnSpLocks noChangeShapeType="1"/>
            </p:cNvCxnSpPr>
            <p:nvPr/>
          </p:nvCxnSpPr>
          <p:spPr bwMode="auto">
            <a:xfrm flipV="1">
              <a:off x="2313" y="7002"/>
              <a:ext cx="7370" cy="19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435975" cy="1641475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fa-IR" sz="4000" b="1" dirty="0" smtClean="0">
                <a:solidFill>
                  <a:srgbClr val="66FF33"/>
                </a:solidFill>
                <a:cs typeface="B Titr" pitchFamily="2" charset="-78"/>
              </a:rPr>
              <a:t>برنامه استراتژیک</a:t>
            </a:r>
            <a:br>
              <a:rPr lang="fa-IR" sz="4000" b="1" dirty="0" smtClean="0">
                <a:solidFill>
                  <a:srgbClr val="66FF33"/>
                </a:solidFill>
                <a:cs typeface="B Titr" pitchFamily="2" charset="-78"/>
              </a:rPr>
            </a:br>
            <a:r>
              <a:rPr lang="en-US" sz="4000" b="1" dirty="0" smtClean="0">
                <a:solidFill>
                  <a:srgbClr val="66FF33"/>
                </a:solidFill>
                <a:cs typeface="B Titr" pitchFamily="2" charset="-78"/>
              </a:rPr>
              <a:t>Strategic Plan</a:t>
            </a:r>
          </a:p>
        </p:txBody>
      </p:sp>
      <p:sp>
        <p:nvSpPr>
          <p:cNvPr id="262149" name="Rectangle 5"/>
          <p:cNvSpPr>
            <a:spLocks noChangeArrowheads="1"/>
          </p:cNvSpPr>
          <p:nvPr/>
        </p:nvSpPr>
        <p:spPr bwMode="auto">
          <a:xfrm>
            <a:off x="34925" y="1987550"/>
            <a:ext cx="9109075" cy="432117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3050" indent="-273050" algn="r" rtl="1">
              <a:lnSpc>
                <a:spcPct val="170000"/>
              </a:lnSpc>
              <a:spcBef>
                <a:spcPct val="20000"/>
              </a:spcBef>
              <a:buClr>
                <a:schemeClr val="accent3"/>
              </a:buClr>
              <a:buSzPct val="95000"/>
              <a:buBlip>
                <a:blip r:embed="rId3"/>
              </a:buBlip>
              <a:defRPr/>
            </a:pPr>
            <a:r>
              <a:rPr lang="fa-IR" sz="26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B Yagut" pitchFamily="2" charset="-78"/>
              </a:rPr>
              <a:t>فرایند تعیین، تنظیم و تدوین سیستماتیک ماموریت، دورنما، اهداف دور برد، استراتژیها، سیاست های اصلی و مهمترین هدف های کوتاه مدت در یک سازمان را برنامه ریزی استراتژیک می نامند </a:t>
            </a:r>
          </a:p>
          <a:p>
            <a:pPr marL="273050" indent="-273050" algn="r" rtl="1">
              <a:lnSpc>
                <a:spcPct val="170000"/>
              </a:lnSpc>
              <a:spcBef>
                <a:spcPct val="20000"/>
              </a:spcBef>
              <a:buClr>
                <a:schemeClr val="accent3"/>
              </a:buClr>
              <a:buSzPct val="95000"/>
              <a:buBlip>
                <a:blip r:embed="rId3"/>
              </a:buBlip>
              <a:defRPr/>
            </a:pPr>
            <a:r>
              <a:rPr lang="fa-IR" sz="26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B Yagut" pitchFamily="2" charset="-78"/>
              </a:rPr>
              <a:t> کلمه استراتژی از کلمه یونانی ”</a:t>
            </a:r>
            <a:r>
              <a:rPr lang="en-US" sz="2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B Yagut" pitchFamily="2" charset="-78"/>
              </a:rPr>
              <a:t>Stratego</a:t>
            </a:r>
            <a:r>
              <a:rPr lang="fa-IR" sz="26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B Yagut" pitchFamily="2" charset="-78"/>
              </a:rPr>
              <a:t>“</a:t>
            </a:r>
            <a:r>
              <a:rPr lang="en-US" sz="26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B Yagut" pitchFamily="2" charset="-78"/>
              </a:rPr>
              <a:t> </a:t>
            </a:r>
            <a:r>
              <a:rPr lang="fa-IR" sz="26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B Yagut" pitchFamily="2" charset="-78"/>
              </a:rPr>
              <a:t>مرکب از دو کلمه      ”</a:t>
            </a:r>
            <a:r>
              <a:rPr lang="en-US" sz="2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B Yagut" pitchFamily="2" charset="-78"/>
              </a:rPr>
              <a:t>Stratos</a:t>
            </a:r>
            <a:r>
              <a:rPr lang="fa-IR" sz="26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B Yagut" pitchFamily="2" charset="-78"/>
              </a:rPr>
              <a:t>“ به معنی ارتش و ”</a:t>
            </a:r>
            <a:r>
              <a:rPr lang="en-US" sz="26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B Yagut" pitchFamily="2" charset="-78"/>
              </a:rPr>
              <a:t>ego</a:t>
            </a:r>
            <a:r>
              <a:rPr lang="fa-IR" sz="26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B Yagut" pitchFamily="2" charset="-78"/>
              </a:rPr>
              <a:t>“ به معنی رهبر گرفته شده است </a:t>
            </a:r>
          </a:p>
          <a:p>
            <a:pPr marL="273050" indent="-273050" algn="r" rtl="1">
              <a:lnSpc>
                <a:spcPct val="170000"/>
              </a:lnSpc>
              <a:spcBef>
                <a:spcPct val="20000"/>
              </a:spcBef>
              <a:buClr>
                <a:schemeClr val="accent3"/>
              </a:buClr>
              <a:buSzPct val="95000"/>
              <a:buBlip>
                <a:blip r:embed="rId3"/>
              </a:buBlip>
              <a:defRPr/>
            </a:pPr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Yagut" pitchFamily="2" charset="-78"/>
              </a:rPr>
              <a:t> </a:t>
            </a:r>
            <a:r>
              <a:rPr lang="fa-IR" sz="2600" b="1" dirty="0">
                <a:effectLst>
                  <a:outerShdw blurRad="38100" dist="38100" dir="2700000" algn="tl">
                    <a:srgbClr val="000000"/>
                  </a:outerShdw>
                </a:effectLst>
                <a:cs typeface="B Yagut" pitchFamily="2" charset="-78"/>
              </a:rPr>
              <a:t>ابتدا معروف به هنر ژنرالها بوده و اکنون به هنر مدیران معروف است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2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2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2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2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2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2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2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2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2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9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1331640" y="188640"/>
            <a:ext cx="7344816" cy="6120418"/>
            <a:chOff x="1378" y="6279"/>
            <a:chExt cx="9155" cy="7025"/>
          </a:xfrm>
        </p:grpSpPr>
        <p:sp>
          <p:nvSpPr>
            <p:cNvPr id="212997" name="Text Box 5"/>
            <p:cNvSpPr txBox="1">
              <a:spLocks noChangeArrowheads="1"/>
            </p:cNvSpPr>
            <p:nvPr/>
          </p:nvSpPr>
          <p:spPr bwMode="auto">
            <a:xfrm>
              <a:off x="1378" y="12312"/>
              <a:ext cx="9155" cy="99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a-IR" sz="2400" b="1" i="0" u="none" strike="noStrike" cap="none" normalizeH="0" baseline="0" dirty="0" smtClean="0">
                  <a:ln>
                    <a:noFill/>
                  </a:ln>
                  <a:solidFill>
                    <a:srgbClr val="660033"/>
                  </a:solidFill>
                  <a:effectLst/>
                  <a:latin typeface="Calibri" pitchFamily="34" charset="0"/>
                  <a:ea typeface="Arial" pitchFamily="34" charset="0"/>
                  <a:cs typeface="B Nazanin" pitchFamily="2" charset="-78"/>
                </a:rPr>
                <a:t>ماتريس ارزيابي موقعيت استراتژيك داخلي و خارجي و اقدام استراتژيك سازمان </a:t>
              </a:r>
              <a:endParaRPr kumimoji="0" lang="fa-IR" sz="2400" b="0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2104" y="6279"/>
              <a:ext cx="8320" cy="5968"/>
              <a:chOff x="1838" y="4050"/>
              <a:chExt cx="8320" cy="5968"/>
            </a:xfrm>
          </p:grpSpPr>
          <p:sp>
            <p:nvSpPr>
              <p:cNvPr id="213010" name="Text Box 18"/>
              <p:cNvSpPr txBox="1">
                <a:spLocks noChangeArrowheads="1"/>
              </p:cNvSpPr>
              <p:nvPr/>
            </p:nvSpPr>
            <p:spPr bwMode="auto">
              <a:xfrm>
                <a:off x="5780" y="4050"/>
                <a:ext cx="475" cy="547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Arial" pitchFamily="34" charset="0"/>
                    <a:cs typeface="Arial" pitchFamily="34" charset="0"/>
                  </a:rPr>
                  <a:t>O</a:t>
                </a:r>
                <a:endParaRPr kumimoji="0" lang="fa-IR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3011" name="Text Box 19"/>
              <p:cNvSpPr txBox="1">
                <a:spLocks noChangeArrowheads="1"/>
              </p:cNvSpPr>
              <p:nvPr/>
            </p:nvSpPr>
            <p:spPr bwMode="auto">
              <a:xfrm>
                <a:off x="9683" y="6779"/>
                <a:ext cx="475" cy="547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Arial" pitchFamily="34" charset="0"/>
                    <a:cs typeface="Arial" pitchFamily="34" charset="0"/>
                  </a:rPr>
                  <a:t>S</a:t>
                </a:r>
                <a:endParaRPr kumimoji="0" lang="fa-IR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3012" name="Text Box 20"/>
              <p:cNvSpPr txBox="1">
                <a:spLocks noChangeArrowheads="1"/>
              </p:cNvSpPr>
              <p:nvPr/>
            </p:nvSpPr>
            <p:spPr bwMode="auto">
              <a:xfrm>
                <a:off x="1838" y="6750"/>
                <a:ext cx="475" cy="547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Arial" pitchFamily="34" charset="0"/>
                    <a:cs typeface="Arial" pitchFamily="34" charset="0"/>
                  </a:rPr>
                  <a:t>W</a:t>
                </a:r>
                <a:endParaRPr kumimoji="0" lang="fa-IR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3013" name="Text Box 21"/>
              <p:cNvSpPr txBox="1">
                <a:spLocks noChangeArrowheads="1"/>
              </p:cNvSpPr>
              <p:nvPr/>
            </p:nvSpPr>
            <p:spPr bwMode="auto">
              <a:xfrm>
                <a:off x="5795" y="9472"/>
                <a:ext cx="475" cy="546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Arial" pitchFamily="34" charset="0"/>
                    <a:cs typeface="Arial" pitchFamily="34" charset="0"/>
                  </a:rPr>
                  <a:t>T</a:t>
                </a:r>
                <a:endParaRPr kumimoji="0" lang="fa-IR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13014" name="AutoShape 22"/>
              <p:cNvCxnSpPr>
                <a:cxnSpLocks noChangeShapeType="1"/>
              </p:cNvCxnSpPr>
              <p:nvPr/>
            </p:nvCxnSpPr>
            <p:spPr bwMode="auto">
              <a:xfrm flipV="1">
                <a:off x="6015" y="4380"/>
                <a:ext cx="0" cy="5102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13015" name="AutoShape 23"/>
              <p:cNvCxnSpPr>
                <a:cxnSpLocks noChangeShapeType="1"/>
              </p:cNvCxnSpPr>
              <p:nvPr/>
            </p:nvCxnSpPr>
            <p:spPr bwMode="auto">
              <a:xfrm flipV="1">
                <a:off x="2313" y="7002"/>
                <a:ext cx="7370" cy="19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</p:grp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62000" y="0"/>
          <a:ext cx="7572193" cy="6620717"/>
        </p:xfrm>
        <a:graphic>
          <a:graphicData uri="http://schemas.openxmlformats.org/drawingml/2006/table">
            <a:tbl>
              <a:tblPr rtl="1"/>
              <a:tblGrid>
                <a:gridCol w="960762"/>
                <a:gridCol w="5432701"/>
                <a:gridCol w="1178730"/>
              </a:tblGrid>
              <a:tr h="437394">
                <a:tc gridSpan="3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dirty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ماتريس ارزيابي عوامل داخلي معاونت بهداشتی دانشگاه علوم </a:t>
                      </a:r>
                      <a:r>
                        <a:rPr lang="fa-IR" sz="15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پزشکی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36761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رديف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dirty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متغيرها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dirty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(اول قوت ها و بعد ضعف ها را ليست كنيد)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اثر 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(</a:t>
                      </a:r>
                      <a:r>
                        <a:rPr lang="en-US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Effect</a:t>
                      </a: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)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18697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en-US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S1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dirty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توانمندی مدیریت حوزه معاونت 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4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18697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en-US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S2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همکاری درون بخشی مناسب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4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18697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en-US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S3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وجود پرسنل تحصیلکرده و آموزش دیده ماهر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4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18697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en-US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S4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وجود نظارت تیمی واحدی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4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18697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en-US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S5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وجود سیستم پایش و ارزشیابی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4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18697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en-US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S6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توجه و استفاده از کارهای تیمی در حوزه معاونت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3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18697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7</a:t>
                      </a:r>
                      <a:r>
                        <a:rPr lang="en-US" sz="1500" b="1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 S</a:t>
                      </a:r>
                      <a:endParaRPr lang="en-US" sz="1500" b="1">
                        <a:solidFill>
                          <a:srgbClr val="5C002E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جوانگرایی در انتصاب نیروی کارشناسی و مدیریتی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4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18697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8</a:t>
                      </a:r>
                      <a:r>
                        <a:rPr lang="en-US" sz="1500" b="1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 S</a:t>
                      </a:r>
                      <a:endParaRPr lang="en-US" sz="1500" b="1">
                        <a:solidFill>
                          <a:srgbClr val="5C002E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dirty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استفاده از مشارکت های مردمی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dirty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4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18697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9</a:t>
                      </a:r>
                      <a:r>
                        <a:rPr lang="en-US" sz="1500" b="1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 S</a:t>
                      </a:r>
                      <a:endParaRPr lang="en-US" sz="1500" b="1">
                        <a:solidFill>
                          <a:srgbClr val="5C002E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dirty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وجود نظام مناسب ارایه خدمت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3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24361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10</a:t>
                      </a:r>
                      <a:r>
                        <a:rPr lang="en-US" sz="1500" b="1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 S</a:t>
                      </a:r>
                      <a:endParaRPr lang="en-US" sz="1500" b="1">
                        <a:solidFill>
                          <a:srgbClr val="5C002E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dirty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وجود یک سیستم آموزشی پویا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3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96229">
                <a:tc gridSpan="2"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ميانگين</a:t>
                      </a:r>
                      <a:endParaRPr lang="fa-IR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endParaRPr lang="fa-IR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3.7</a:t>
                      </a:r>
                      <a:endParaRPr lang="fa-IR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  <a:tr h="224361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Times New Roman"/>
                        </a:rPr>
                        <a:t>1 </a:t>
                      </a:r>
                      <a:r>
                        <a:rPr lang="en-US" sz="1500" b="1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Times New Roman"/>
                        </a:rPr>
                        <a:t>W</a:t>
                      </a: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dirty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نقص سیستم آماری و اطلاع رسانی دقیق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4-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24361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Times New Roman"/>
                        </a:rPr>
                        <a:t>2 </a:t>
                      </a:r>
                      <a:r>
                        <a:rPr lang="en-US" sz="1500" b="1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Times New Roman"/>
                        </a:rPr>
                        <a:t>W</a:t>
                      </a: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همکاری نامناسب پزشکان مراکز در امور بهداشتی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4-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24361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Times New Roman"/>
                        </a:rPr>
                        <a:t>3 </a:t>
                      </a:r>
                      <a:r>
                        <a:rPr lang="en-US" sz="1500" b="1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Times New Roman"/>
                        </a:rPr>
                        <a:t>W</a:t>
                      </a: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نامطلوب بودن فضای فیزیکی 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3-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24361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Times New Roman"/>
                        </a:rPr>
                        <a:t>4 </a:t>
                      </a:r>
                      <a:r>
                        <a:rPr lang="en-US" sz="1500" b="1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Times New Roman"/>
                        </a:rPr>
                        <a:t>W</a:t>
                      </a: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مطلوب نبودن سیستم بایگانی و دبیرخانه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2-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24361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en-US" sz="1500" b="1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Times New Roman"/>
                        </a:rPr>
                        <a:t> W</a:t>
                      </a: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نداشتن برنامه تفصیلی حوزه مدیریت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3-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0856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en-US" sz="1500" b="1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Times New Roman"/>
                        </a:rPr>
                        <a:t> W</a:t>
                      </a: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کمبود انگیزه کارکنان به دلیل تبعیض در پرداخت ها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4-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24361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en-US" sz="1500" b="1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Times New Roman"/>
                        </a:rPr>
                        <a:t> W</a:t>
                      </a: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عدم هماهنگی و موازی بودن برخی برنامه ها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4-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37394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en-US" sz="1500" b="1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Times New Roman"/>
                        </a:rPr>
                        <a:t> W</a:t>
                      </a: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ناکافی بودن اطلاعات مدیران و معاونین بهداشتی شبکه ها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4-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24361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en-US" sz="1500" b="1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Times New Roman"/>
                        </a:rPr>
                        <a:t> W</a:t>
                      </a: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جابجایی زودهنگام مدیران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4-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24361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en-US" sz="1500" b="1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Times New Roman"/>
                        </a:rPr>
                        <a:t> W</a:t>
                      </a: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عدم تطابق ساختار سازمانی با نیازهای جامعه</a:t>
                      </a:r>
                      <a:endParaRPr lang="en-US" sz="15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3-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24361">
                <a:tc gridSpan="2"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37155" algn="ctr"/>
                          <a:tab pos="5274310" algn="r"/>
                          <a:tab pos="359410" algn="r"/>
                        </a:tabLst>
                        <a:defRPr/>
                      </a:pPr>
                      <a:r>
                        <a:rPr lang="fa-IR" sz="15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ميانگين</a:t>
                      </a: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Lotus"/>
                        </a:rPr>
                        <a:t>3.5-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4361">
                <a:tc gridSpan="2"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dirty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جمع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5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0.2+</a:t>
                      </a:r>
                      <a:endParaRPr lang="en-US" sz="15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9014" marR="39014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066800" y="86655"/>
          <a:ext cx="6963154" cy="6771345"/>
        </p:xfrm>
        <a:graphic>
          <a:graphicData uri="http://schemas.openxmlformats.org/drawingml/2006/table">
            <a:tbl>
              <a:tblPr rtl="1"/>
              <a:tblGrid>
                <a:gridCol w="994681"/>
                <a:gridCol w="5015359"/>
                <a:gridCol w="953114"/>
              </a:tblGrid>
              <a:tr h="242581">
                <a:tc gridSpan="3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dirty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ماتريس ارزيابي عوامل خارجی معاونت بهداشتی دانشگاه علوم </a:t>
                      </a:r>
                      <a:r>
                        <a:rPr lang="fa-IR" sz="14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پزشکی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6692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رديف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متغيرها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dirty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اثر </a:t>
                      </a:r>
                      <a:r>
                        <a:rPr lang="fa-IR" sz="14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(</a:t>
                      </a:r>
                      <a:r>
                        <a:rPr lang="en-US" sz="1400" b="1" dirty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Effect</a:t>
                      </a:r>
                      <a:r>
                        <a:rPr lang="fa-IR" sz="1400" b="1" dirty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)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13224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kumimoji="0" lang="en-US" sz="1400" b="1" kern="1200" dirty="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O1</a:t>
                      </a: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dirty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درصد بالای با سوادی در لستان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4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13224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kumimoji="0" lang="en-US" sz="1400" b="1" kern="120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O2</a:t>
                      </a: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هماهنگی بین بخشی و وجود کارگروه بهداشت، درمان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4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13224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kumimoji="0" lang="en-US" sz="1400" b="1" kern="120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O3</a:t>
                      </a: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تمایل عمومی مردم به مشارکت در امور سلامت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3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13224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kumimoji="0" lang="en-US" sz="1400" b="1" kern="120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O4</a:t>
                      </a: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دسترسی سریع به فن آوری و اطلاعات امروز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3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13224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kumimoji="0" lang="en-US" sz="1400" b="1" kern="120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O5</a:t>
                      </a: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ارتباط با ارگان های بین المللی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13224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kumimoji="0" lang="en-US" sz="1400" b="1" kern="120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O6</a:t>
                      </a: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موقعیت جغرافیایی، تاریخی و ارتباطی استان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13224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kumimoji="0" lang="fa-IR" sz="1400" b="1" kern="120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7 </a:t>
                      </a:r>
                      <a:r>
                        <a:rPr kumimoji="0" lang="en-US" sz="1400" b="1" kern="120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O</a:t>
                      </a: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وضعیت اقتصادی نسبتاًمطلوب مردم استان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13224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kumimoji="0" lang="fa-IR" sz="1400" b="1" kern="120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8 </a:t>
                      </a:r>
                      <a:r>
                        <a:rPr kumimoji="0" lang="en-US" sz="1400" b="1" kern="120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O</a:t>
                      </a: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وجود شوراهای شهر، روستا و بخش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13224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kumimoji="0" lang="fa-IR" sz="1400" b="1" kern="120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9 </a:t>
                      </a:r>
                      <a:r>
                        <a:rPr kumimoji="0" lang="en-US" sz="1400" b="1" kern="120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O</a:t>
                      </a: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وجود بخش خصوصی فعال در استان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13224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kumimoji="0" lang="fa-IR" sz="1400" b="1" kern="120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10 </a:t>
                      </a:r>
                      <a:r>
                        <a:rPr kumimoji="0" lang="en-US" sz="1400" b="1" kern="120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O</a:t>
                      </a: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حمایت رهبران مذهبی استان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13224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kumimoji="0" lang="fa-IR" sz="1400" b="1" kern="120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11 </a:t>
                      </a:r>
                      <a:r>
                        <a:rPr kumimoji="0" lang="en-US" sz="1400" b="1" kern="120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O</a:t>
                      </a:r>
                    </a:p>
                  </a:txBody>
                  <a:tcPr marL="31450" marR="3145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حمایت مسئولین سیاسی استان و نمایندگان مجلس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3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13224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kumimoji="0" lang="fa-IR" sz="1400" b="1" kern="1200" dirty="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12 </a:t>
                      </a:r>
                      <a:r>
                        <a:rPr kumimoji="0" lang="en-US" sz="1400" b="1" kern="1200" dirty="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O</a:t>
                      </a:r>
                    </a:p>
                  </a:txBody>
                  <a:tcPr marL="31450" marR="3145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dirty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حمایت هیئت رییسه دانشگاه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3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47992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kumimoji="0" lang="fa-IR" sz="1400" b="1" kern="120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13 </a:t>
                      </a:r>
                      <a:r>
                        <a:rPr kumimoji="0" lang="en-US" sz="1400" b="1" kern="120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O</a:t>
                      </a:r>
                    </a:p>
                  </a:txBody>
                  <a:tcPr marL="31450" marR="31450" marT="0" marB="0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وجود رسانه های گروهی محلی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3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13224"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endParaRPr kumimoji="0" lang="en-US" sz="1400" b="1" kern="1200" dirty="0">
                        <a:solidFill>
                          <a:srgbClr val="5C002E"/>
                        </a:solidFill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37155" algn="ctr"/>
                          <a:tab pos="5274310" algn="r"/>
                          <a:tab pos="359410" algn="r"/>
                        </a:tabLst>
                        <a:defRPr/>
                      </a:pPr>
                      <a:r>
                        <a:rPr lang="fa-IR" sz="14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ميانگين</a:t>
                      </a: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kumimoji="0" lang="fa-IR" sz="1400" b="1" kern="1200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1.8</a:t>
                      </a:r>
                      <a:endParaRPr kumimoji="0" lang="en-US" sz="1400" b="1" kern="1200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  <a:tr h="213224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kumimoji="0" lang="fa-IR" sz="1400" b="1" kern="1200" dirty="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1 </a:t>
                      </a:r>
                      <a:r>
                        <a:rPr kumimoji="0" lang="en-US" sz="1400" b="1" kern="1200" dirty="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T</a:t>
                      </a: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dirty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هرم سنی نامناسب جمعیت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4-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3224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kumimoji="0" lang="fa-IR" sz="1400" b="1" kern="120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2 </a:t>
                      </a:r>
                      <a:r>
                        <a:rPr kumimoji="0" lang="en-US" sz="1400" b="1" kern="120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T</a:t>
                      </a: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dirty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نداشتن ابنک اطلاعاتی کشوری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3-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3224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kumimoji="0" lang="fa-IR" sz="1400" b="1" kern="120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3 </a:t>
                      </a:r>
                      <a:r>
                        <a:rPr kumimoji="0" lang="en-US" sz="1400" b="1" kern="120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T</a:t>
                      </a: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dirty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بیماری های نوپدید و بازپدید به ویژه لبماری ایدز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4-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3224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kumimoji="0" lang="fa-IR" sz="1400" b="1" kern="120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4 </a:t>
                      </a:r>
                      <a:r>
                        <a:rPr kumimoji="0" lang="en-US" sz="1400" b="1" kern="120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T</a:t>
                      </a: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افزایش رفتارهای پرخطر به ویژه اعتیاد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4-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3224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kumimoji="0" lang="fa-IR" sz="1400" b="1" kern="120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5 </a:t>
                      </a:r>
                      <a:r>
                        <a:rPr kumimoji="0" lang="en-US" sz="1400" b="1" kern="120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T</a:t>
                      </a: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پدیده مهاجرت و حاشیه نشینی در استان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3-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3224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kumimoji="0" lang="fa-IR" sz="1400" b="1" kern="120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6 </a:t>
                      </a:r>
                      <a:r>
                        <a:rPr kumimoji="0" lang="en-US" sz="1400" b="1" kern="120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T</a:t>
                      </a: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بوروکراسی اداری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3-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3224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kumimoji="0" lang="fa-IR" sz="1400" b="1" kern="120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7 </a:t>
                      </a:r>
                      <a:r>
                        <a:rPr kumimoji="0" lang="en-US" sz="1400" b="1" kern="120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T</a:t>
                      </a: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به غلط برخوردار محسوب نمودن استان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2-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3224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kumimoji="0" lang="fa-IR" sz="1400" b="1" kern="1200" dirty="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8 </a:t>
                      </a:r>
                      <a:r>
                        <a:rPr kumimoji="0" lang="en-US" sz="1400" b="1" kern="1200" dirty="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T</a:t>
                      </a: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مشکلات معیشتی مردم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3-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3224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kumimoji="0" lang="fa-IR" sz="1400" b="1" kern="1200" dirty="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9 </a:t>
                      </a:r>
                      <a:r>
                        <a:rPr kumimoji="0" lang="en-US" sz="1400" b="1" kern="1200" dirty="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T</a:t>
                      </a: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سازمان های موازی ارایه خدمات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2-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3224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kumimoji="0" lang="fa-IR" sz="1400" b="1" kern="1200" dirty="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10 </a:t>
                      </a:r>
                      <a:r>
                        <a:rPr kumimoji="0" lang="en-US" sz="1400" b="1" kern="1200" dirty="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T</a:t>
                      </a: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ناآشنایی مسئولین سایر بخش ها با امور بهداشتی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2-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3224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kumimoji="0" lang="fa-IR" sz="1400" b="1" kern="120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11 </a:t>
                      </a:r>
                      <a:r>
                        <a:rPr kumimoji="0" lang="en-US" sz="1400" b="1" kern="120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T</a:t>
                      </a: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کمبود آگاهی جامعه درخصوص مسائل بهداشتی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2-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3224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kumimoji="0" lang="fa-IR" sz="1400" b="1" kern="1200" dirty="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12 </a:t>
                      </a:r>
                      <a:r>
                        <a:rPr kumimoji="0" lang="en-US" sz="1400" b="1" kern="1200" dirty="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T</a:t>
                      </a: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عدم وجود نظام پرداخت هماهنگ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3-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3224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kumimoji="0" lang="fa-IR" sz="1400" b="1" kern="1200" dirty="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13 </a:t>
                      </a:r>
                      <a:r>
                        <a:rPr kumimoji="0" lang="en-US" sz="1400" b="1" kern="1200" dirty="0">
                          <a:solidFill>
                            <a:srgbClr val="5C002E"/>
                          </a:solidFill>
                          <a:latin typeface="Calibri"/>
                          <a:ea typeface="Calibri"/>
                          <a:cs typeface="B Nazanin"/>
                        </a:rPr>
                        <a:t>T</a:t>
                      </a: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کمبود پشتوانه قانونی از بخش بهداشت</a:t>
                      </a:r>
                      <a:endParaRPr lang="en-US" sz="1400" b="1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lang="fa-IR" sz="14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3-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3224">
                <a:tc gridSpan="2"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endParaRPr lang="fa-IR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kumimoji="0" lang="fa-IR" sz="1400" b="1" kern="1200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2.9-</a:t>
                      </a:r>
                      <a:endParaRPr kumimoji="0" lang="en-US" sz="1400" b="1" kern="1200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B Nazanin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7186">
                <a:tc gridSpan="2"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37155" algn="ctr"/>
                          <a:tab pos="5274310" algn="r"/>
                          <a:tab pos="359410" algn="r"/>
                        </a:tabLst>
                        <a:defRPr/>
                      </a:pPr>
                      <a:r>
                        <a:rPr lang="fa-IR" sz="14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جمع</a:t>
                      </a: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59410" algn="r"/>
                        </a:tabLst>
                      </a:pPr>
                      <a:r>
                        <a:rPr kumimoji="0" lang="fa-IR" sz="1400" b="1" kern="1200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1.1</a:t>
                      </a:r>
                      <a:r>
                        <a:rPr lang="fa-IR" sz="1400" b="1" dirty="0" smtClean="0">
                          <a:solidFill>
                            <a:srgbClr val="5C002E"/>
                          </a:solidFill>
                          <a:latin typeface="Times New Roman"/>
                          <a:ea typeface="Times New Roman"/>
                          <a:cs typeface="Lotus"/>
                        </a:rPr>
                        <a:t>-</a:t>
                      </a:r>
                      <a:endParaRPr lang="en-US" sz="1400" b="1" dirty="0">
                        <a:solidFill>
                          <a:srgbClr val="5C002E"/>
                        </a:solidFill>
                        <a:latin typeface="Times New Roman"/>
                        <a:ea typeface="Times New Roman"/>
                        <a:cs typeface="Lotus"/>
                      </a:endParaRPr>
                    </a:p>
                  </a:txBody>
                  <a:tcPr marL="31450" marR="3145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6" name="Text Box 4"/>
          <p:cNvSpPr txBox="1">
            <a:spLocks noChangeArrowheads="1"/>
          </p:cNvSpPr>
          <p:nvPr/>
        </p:nvSpPr>
        <p:spPr bwMode="auto">
          <a:xfrm>
            <a:off x="1058194" y="5357826"/>
            <a:ext cx="8050507" cy="83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rtl="1">
              <a:spcAft>
                <a:spcPts val="1000"/>
              </a:spcAft>
            </a:pP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rial" pitchFamily="34" charset="0"/>
                <a:cs typeface="B Nazanin" pitchFamily="2" charset="-78"/>
              </a:rPr>
              <a:t>ارزيابي موقعيت و اقدام استراتژيك سازمان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rial" pitchFamily="34" charset="0"/>
                <a:cs typeface="B Nazanin" pitchFamily="2" charset="-78"/>
              </a:rPr>
              <a:t> </a:t>
            </a: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rial" pitchFamily="34" charset="0"/>
                <a:cs typeface="B Nazanin" pitchFamily="2" charset="-78"/>
              </a:rPr>
              <a:t>(</a:t>
            </a:r>
            <a:r>
              <a:rPr kumimoji="0" lang="en-US" sz="2400" u="none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rial" pitchFamily="34" charset="0"/>
                <a:cs typeface="B Nazanin" pitchFamily="2" charset="-78"/>
              </a:rPr>
              <a:t>SPACE</a:t>
            </a: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rial" pitchFamily="34" charset="0"/>
                <a:cs typeface="B Nazanin" pitchFamily="2" charset="-78"/>
              </a:rPr>
              <a:t>)</a:t>
            </a:r>
            <a:endParaRPr kumimoji="0" lang="fa-IR" sz="2400" b="0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40"/>
          <p:cNvGrpSpPr/>
          <p:nvPr/>
        </p:nvGrpSpPr>
        <p:grpSpPr>
          <a:xfrm>
            <a:off x="1428728" y="1142984"/>
            <a:ext cx="7316244" cy="4229817"/>
            <a:chOff x="1552392" y="1786306"/>
            <a:chExt cx="7316244" cy="4229817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1552392" y="1786306"/>
              <a:ext cx="7316244" cy="4229817"/>
              <a:chOff x="1838" y="4050"/>
              <a:chExt cx="8320" cy="5968"/>
            </a:xfrm>
          </p:grpSpPr>
          <p:sp>
            <p:nvSpPr>
              <p:cNvPr id="207889" name="Text Box 17"/>
              <p:cNvSpPr txBox="1">
                <a:spLocks noChangeArrowheads="1"/>
              </p:cNvSpPr>
              <p:nvPr/>
            </p:nvSpPr>
            <p:spPr bwMode="auto">
              <a:xfrm>
                <a:off x="5780" y="4050"/>
                <a:ext cx="475" cy="5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Arial" pitchFamily="34" charset="0"/>
                    <a:cs typeface="Arial" pitchFamily="34" charset="0"/>
                  </a:rPr>
                  <a:t>O</a:t>
                </a:r>
                <a:endParaRPr kumimoji="0" lang="fa-I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7890" name="Text Box 18"/>
              <p:cNvSpPr txBox="1">
                <a:spLocks noChangeArrowheads="1"/>
              </p:cNvSpPr>
              <p:nvPr/>
            </p:nvSpPr>
            <p:spPr bwMode="auto">
              <a:xfrm>
                <a:off x="9683" y="6779"/>
                <a:ext cx="475" cy="5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Arial" pitchFamily="34" charset="0"/>
                    <a:cs typeface="Arial" pitchFamily="34" charset="0"/>
                  </a:rPr>
                  <a:t>S</a:t>
                </a:r>
                <a:endParaRPr kumimoji="0" lang="fa-I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7891" name="Text Box 19"/>
              <p:cNvSpPr txBox="1">
                <a:spLocks noChangeArrowheads="1"/>
              </p:cNvSpPr>
              <p:nvPr/>
            </p:nvSpPr>
            <p:spPr bwMode="auto">
              <a:xfrm>
                <a:off x="1838" y="6750"/>
                <a:ext cx="475" cy="5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Arial" pitchFamily="34" charset="0"/>
                    <a:cs typeface="Arial" pitchFamily="34" charset="0"/>
                  </a:rPr>
                  <a:t>W</a:t>
                </a:r>
                <a:endParaRPr kumimoji="0" lang="fa-I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7892" name="Text Box 20"/>
              <p:cNvSpPr txBox="1">
                <a:spLocks noChangeArrowheads="1"/>
              </p:cNvSpPr>
              <p:nvPr/>
            </p:nvSpPr>
            <p:spPr bwMode="auto">
              <a:xfrm>
                <a:off x="5795" y="9472"/>
                <a:ext cx="475" cy="5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Arial" pitchFamily="34" charset="0"/>
                    <a:cs typeface="Arial" pitchFamily="34" charset="0"/>
                  </a:rPr>
                  <a:t>T</a:t>
                </a:r>
                <a:endParaRPr kumimoji="0" lang="fa-I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07893" name="AutoShape 21"/>
              <p:cNvCxnSpPr>
                <a:cxnSpLocks noChangeShapeType="1"/>
              </p:cNvCxnSpPr>
              <p:nvPr/>
            </p:nvCxnSpPr>
            <p:spPr bwMode="auto">
              <a:xfrm flipV="1">
                <a:off x="6015" y="4380"/>
                <a:ext cx="0" cy="5102"/>
              </a:xfrm>
              <a:prstGeom prst="straightConnector1">
                <a:avLst/>
              </a:prstGeom>
              <a:ln>
                <a:headEnd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7894" name="AutoShape 22"/>
              <p:cNvCxnSpPr>
                <a:cxnSpLocks noChangeShapeType="1"/>
              </p:cNvCxnSpPr>
              <p:nvPr/>
            </p:nvCxnSpPr>
            <p:spPr bwMode="auto">
              <a:xfrm flipV="1">
                <a:off x="2313" y="7002"/>
                <a:ext cx="7370" cy="19"/>
              </a:xfrm>
              <a:prstGeom prst="straightConnector1">
                <a:avLst/>
              </a:prstGeom>
              <a:ln>
                <a:headEnd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4" name="Rectangle 33"/>
            <p:cNvSpPr/>
            <p:nvPr/>
          </p:nvSpPr>
          <p:spPr>
            <a:xfrm>
              <a:off x="5809098" y="3501008"/>
              <a:ext cx="63511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kumimoji="0" lang="fa-IR" u="none" dirty="0" smtClean="0">
                  <a:solidFill>
                    <a:srgbClr val="C00000"/>
                  </a:solidFill>
                  <a:latin typeface="Calibri" pitchFamily="34" charset="0"/>
                  <a:ea typeface="Arial" pitchFamily="34" charset="0"/>
                  <a:cs typeface="B Nazanin" pitchFamily="2" charset="-78"/>
                </a:rPr>
                <a:t>0.2+</a:t>
              </a:r>
              <a:endParaRPr lang="fa-IR" dirty="0">
                <a:solidFill>
                  <a:srgbClr val="C00000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572000" y="3861048"/>
              <a:ext cx="72008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kumimoji="0" lang="en-US" u="none" dirty="0" smtClean="0">
                  <a:solidFill>
                    <a:srgbClr val="C00000"/>
                  </a:solidFill>
                  <a:latin typeface="Calibri" pitchFamily="34" charset="0"/>
                  <a:ea typeface="Arial" pitchFamily="34" charset="0"/>
                  <a:cs typeface="B Nazanin" pitchFamily="2" charset="-78"/>
                </a:rPr>
                <a:t>-</a:t>
              </a:r>
              <a:r>
                <a:rPr kumimoji="0" lang="fa-IR" u="none" dirty="0" smtClean="0">
                  <a:solidFill>
                    <a:srgbClr val="C00000"/>
                  </a:solidFill>
                  <a:latin typeface="Calibri" pitchFamily="34" charset="0"/>
                  <a:ea typeface="Arial" pitchFamily="34" charset="0"/>
                  <a:cs typeface="B Nazanin" pitchFamily="2" charset="-78"/>
                </a:rPr>
                <a:t>1.1</a:t>
              </a:r>
              <a:endParaRPr lang="fa-IR" dirty="0">
                <a:solidFill>
                  <a:srgbClr val="C00000"/>
                </a:solidFill>
              </a:endParaRPr>
            </a:p>
          </p:txBody>
        </p:sp>
        <p:cxnSp>
          <p:nvCxnSpPr>
            <p:cNvPr id="22" name="AutoShape 25"/>
            <p:cNvCxnSpPr>
              <a:cxnSpLocks noChangeShapeType="1"/>
            </p:cNvCxnSpPr>
            <p:nvPr/>
          </p:nvCxnSpPr>
          <p:spPr bwMode="auto">
            <a:xfrm>
              <a:off x="5214942" y="4500570"/>
              <a:ext cx="4572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AutoShape 26"/>
            <p:cNvCxnSpPr>
              <a:cxnSpLocks noChangeShapeType="1"/>
            </p:cNvCxnSpPr>
            <p:nvPr/>
          </p:nvCxnSpPr>
          <p:spPr bwMode="auto">
            <a:xfrm rot="16200000" flipH="1">
              <a:off x="5369251" y="4203386"/>
              <a:ext cx="548640" cy="2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6200000" flipH="1">
              <a:off x="4464843" y="3393281"/>
              <a:ext cx="1857388" cy="1500198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>
              <a:off x="5256144" y="3933056"/>
              <a:ext cx="365760" cy="54864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2643174" y="5929330"/>
            <a:ext cx="5000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none" dirty="0" smtClean="0"/>
              <a:t>Strategic Position and Action Evaluation</a:t>
            </a:r>
            <a:endParaRPr lang="en-US" u="none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6516216" y="1124744"/>
            <a:ext cx="1800000" cy="1152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a-IR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ea typeface="Arial" pitchFamily="34" charset="0"/>
                <a:cs typeface="B Nazanin" pitchFamily="2" charset="-78"/>
              </a:rPr>
              <a:t>تهاجمي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a-IR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ea typeface="Arial" pitchFamily="34" charset="0"/>
                <a:cs typeface="B Nazanin" pitchFamily="2" charset="-78"/>
              </a:rPr>
              <a:t>(بهره برداري) 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a-IR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ea typeface="Arial" pitchFamily="34" charset="0"/>
                <a:cs typeface="B Nazanin" pitchFamily="2" charset="-78"/>
              </a:rPr>
              <a:t> 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ea typeface="Arial" pitchFamily="34" charset="0"/>
                <a:cs typeface="B Nazanin" pitchFamily="2" charset="-78"/>
              </a:rPr>
              <a:t>SO</a:t>
            </a:r>
            <a:endParaRPr kumimoji="0" lang="fa-IR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  <a:latin typeface="Arial" pitchFamily="34" charset="0"/>
              <a:cs typeface="B Nazanin" pitchFamily="2" charset="-78"/>
            </a:endParaRP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1857356" y="1000108"/>
            <a:ext cx="1800200" cy="11521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a-IR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ea typeface="Arial" pitchFamily="34" charset="0"/>
                <a:cs typeface="B Nazanin" pitchFamily="2" charset="-78"/>
              </a:rPr>
              <a:t>محافظه كارانه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a-IR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ea typeface="Arial" pitchFamily="34" charset="0"/>
                <a:cs typeface="B Nazanin" pitchFamily="2" charset="-78"/>
              </a:rPr>
              <a:t>(تغيير جهت) 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ea typeface="Arial" pitchFamily="34" charset="0"/>
                <a:cs typeface="B Nazanin" pitchFamily="2" charset="-78"/>
              </a:rPr>
              <a:t>WO</a:t>
            </a:r>
            <a:endParaRPr kumimoji="0" lang="fa-IR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  <a:latin typeface="Arial" pitchFamily="34" charset="0"/>
              <a:cs typeface="B Nazanin" pitchFamily="2" charset="-78"/>
            </a:endParaRP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1771868" y="4365104"/>
            <a:ext cx="1800000" cy="11521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a-IR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ea typeface="Arial" pitchFamily="34" charset="0"/>
                <a:cs typeface="B Nazanin" pitchFamily="2" charset="-78"/>
              </a:rPr>
              <a:t>تدافعي 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a-IR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ea typeface="Arial" pitchFamily="34" charset="0"/>
                <a:cs typeface="B Nazanin" pitchFamily="2" charset="-78"/>
              </a:rPr>
              <a:t>(اجتناب)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ea typeface="Arial" pitchFamily="34" charset="0"/>
                <a:cs typeface="B Nazanin" pitchFamily="2" charset="-78"/>
              </a:rPr>
              <a:t>WT</a:t>
            </a:r>
            <a:endParaRPr kumimoji="0" lang="fa-IR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  <a:latin typeface="Arial" pitchFamily="34" charset="0"/>
              <a:cs typeface="B Nazanin" pitchFamily="2" charset="-78"/>
            </a:endParaRPr>
          </a:p>
        </p:txBody>
      </p:sp>
      <p:grpSp>
        <p:nvGrpSpPr>
          <p:cNvPr id="3" name="Group 41"/>
          <p:cNvGrpSpPr/>
          <p:nvPr/>
        </p:nvGrpSpPr>
        <p:grpSpPr>
          <a:xfrm>
            <a:off x="1428728" y="1142984"/>
            <a:ext cx="7316244" cy="4229817"/>
            <a:chOff x="1552392" y="1786306"/>
            <a:chExt cx="7316244" cy="4229817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1552390" y="1786308"/>
              <a:ext cx="7316241" cy="4229818"/>
              <a:chOff x="1838" y="4050"/>
              <a:chExt cx="8320" cy="5968"/>
            </a:xfrm>
          </p:grpSpPr>
          <p:sp>
            <p:nvSpPr>
              <p:cNvPr id="50" name="Text Box 17"/>
              <p:cNvSpPr txBox="1">
                <a:spLocks noChangeArrowheads="1"/>
              </p:cNvSpPr>
              <p:nvPr/>
            </p:nvSpPr>
            <p:spPr bwMode="auto">
              <a:xfrm>
                <a:off x="5780" y="4050"/>
                <a:ext cx="475" cy="5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Arial" pitchFamily="34" charset="0"/>
                    <a:cs typeface="Arial" pitchFamily="34" charset="0"/>
                  </a:rPr>
                  <a:t>O</a:t>
                </a:r>
                <a:endParaRPr kumimoji="0" lang="fa-I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" name="Text Box 18"/>
              <p:cNvSpPr txBox="1">
                <a:spLocks noChangeArrowheads="1"/>
              </p:cNvSpPr>
              <p:nvPr/>
            </p:nvSpPr>
            <p:spPr bwMode="auto">
              <a:xfrm>
                <a:off x="9683" y="6779"/>
                <a:ext cx="475" cy="5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Arial" pitchFamily="34" charset="0"/>
                    <a:cs typeface="Arial" pitchFamily="34" charset="0"/>
                  </a:rPr>
                  <a:t>S</a:t>
                </a:r>
                <a:endParaRPr kumimoji="0" lang="fa-I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" name="Text Box 19"/>
              <p:cNvSpPr txBox="1">
                <a:spLocks noChangeArrowheads="1"/>
              </p:cNvSpPr>
              <p:nvPr/>
            </p:nvSpPr>
            <p:spPr bwMode="auto">
              <a:xfrm>
                <a:off x="1838" y="6750"/>
                <a:ext cx="475" cy="5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Arial" pitchFamily="34" charset="0"/>
                    <a:cs typeface="Arial" pitchFamily="34" charset="0"/>
                  </a:rPr>
                  <a:t>W</a:t>
                </a:r>
                <a:endParaRPr kumimoji="0" lang="fa-I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" name="Text Box 20"/>
              <p:cNvSpPr txBox="1">
                <a:spLocks noChangeArrowheads="1"/>
              </p:cNvSpPr>
              <p:nvPr/>
            </p:nvSpPr>
            <p:spPr bwMode="auto">
              <a:xfrm>
                <a:off x="5795" y="9472"/>
                <a:ext cx="475" cy="5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Arial" pitchFamily="34" charset="0"/>
                    <a:cs typeface="Arial" pitchFamily="34" charset="0"/>
                  </a:rPr>
                  <a:t>T</a:t>
                </a:r>
                <a:endParaRPr kumimoji="0" lang="fa-I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54" name="AutoShape 21"/>
              <p:cNvCxnSpPr>
                <a:cxnSpLocks noChangeShapeType="1"/>
              </p:cNvCxnSpPr>
              <p:nvPr/>
            </p:nvCxnSpPr>
            <p:spPr bwMode="auto">
              <a:xfrm flipV="1">
                <a:off x="6015" y="4380"/>
                <a:ext cx="0" cy="5102"/>
              </a:xfrm>
              <a:prstGeom prst="straightConnector1">
                <a:avLst/>
              </a:prstGeom>
              <a:ln>
                <a:headEnd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AutoShape 22"/>
              <p:cNvCxnSpPr>
                <a:cxnSpLocks noChangeShapeType="1"/>
              </p:cNvCxnSpPr>
              <p:nvPr/>
            </p:nvCxnSpPr>
            <p:spPr bwMode="auto">
              <a:xfrm flipV="1">
                <a:off x="2313" y="7002"/>
                <a:ext cx="7370" cy="19"/>
              </a:xfrm>
              <a:prstGeom prst="straightConnector1">
                <a:avLst/>
              </a:prstGeom>
              <a:ln>
                <a:headEnd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4" name="Rectangle 43"/>
            <p:cNvSpPr/>
            <p:nvPr/>
          </p:nvSpPr>
          <p:spPr>
            <a:xfrm>
              <a:off x="5809098" y="3501008"/>
              <a:ext cx="63511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kumimoji="0" lang="fa-IR" u="none" dirty="0" smtClean="0">
                  <a:solidFill>
                    <a:srgbClr val="C00000"/>
                  </a:solidFill>
                  <a:latin typeface="Calibri" pitchFamily="34" charset="0"/>
                  <a:ea typeface="Arial" pitchFamily="34" charset="0"/>
                  <a:cs typeface="B Nazanin" pitchFamily="2" charset="-78"/>
                </a:rPr>
                <a:t>0.2+</a:t>
              </a:r>
              <a:endParaRPr lang="fa-IR" dirty="0">
                <a:solidFill>
                  <a:srgbClr val="C00000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572000" y="3861048"/>
              <a:ext cx="72008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kumimoji="0" lang="en-US" u="none" dirty="0" smtClean="0">
                  <a:solidFill>
                    <a:srgbClr val="C00000"/>
                  </a:solidFill>
                  <a:latin typeface="Calibri" pitchFamily="34" charset="0"/>
                  <a:ea typeface="Arial" pitchFamily="34" charset="0"/>
                  <a:cs typeface="B Nazanin" pitchFamily="2" charset="-78"/>
                </a:rPr>
                <a:t>-</a:t>
              </a:r>
              <a:r>
                <a:rPr kumimoji="0" lang="fa-IR" u="none" dirty="0" smtClean="0">
                  <a:solidFill>
                    <a:srgbClr val="C00000"/>
                  </a:solidFill>
                  <a:latin typeface="Calibri" pitchFamily="34" charset="0"/>
                  <a:ea typeface="Arial" pitchFamily="34" charset="0"/>
                  <a:cs typeface="B Nazanin" pitchFamily="2" charset="-78"/>
                </a:rPr>
                <a:t>1.1</a:t>
              </a:r>
              <a:endParaRPr lang="fa-IR" dirty="0">
                <a:solidFill>
                  <a:srgbClr val="C00000"/>
                </a:solidFill>
              </a:endParaRPr>
            </a:p>
          </p:txBody>
        </p:sp>
        <p:cxnSp>
          <p:nvCxnSpPr>
            <p:cNvPr id="46" name="AutoShape 25"/>
            <p:cNvCxnSpPr>
              <a:cxnSpLocks noChangeShapeType="1"/>
            </p:cNvCxnSpPr>
            <p:nvPr/>
          </p:nvCxnSpPr>
          <p:spPr bwMode="auto">
            <a:xfrm>
              <a:off x="5214942" y="4500570"/>
              <a:ext cx="4572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7" name="AutoShape 26"/>
            <p:cNvCxnSpPr>
              <a:cxnSpLocks noChangeShapeType="1"/>
            </p:cNvCxnSpPr>
            <p:nvPr/>
          </p:nvCxnSpPr>
          <p:spPr bwMode="auto">
            <a:xfrm rot="16200000" flipH="1">
              <a:off x="5369251" y="4203386"/>
              <a:ext cx="548640" cy="2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4464843" y="3393281"/>
              <a:ext cx="1857388" cy="1500198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>
              <a:off x="5256144" y="3933056"/>
              <a:ext cx="365760" cy="54864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sp>
        <p:nvSpPr>
          <p:cNvPr id="56" name="Text Box 8"/>
          <p:cNvSpPr txBox="1">
            <a:spLocks noChangeArrowheads="1"/>
          </p:cNvSpPr>
          <p:nvPr/>
        </p:nvSpPr>
        <p:spPr bwMode="auto">
          <a:xfrm>
            <a:off x="6343900" y="4143380"/>
            <a:ext cx="1800000" cy="1152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a-IR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ea typeface="Arial" pitchFamily="34" charset="0"/>
                <a:cs typeface="B Nazanin" pitchFamily="2" charset="-78"/>
              </a:rPr>
              <a:t>رقابتي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a-IR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ea typeface="Arial" pitchFamily="34" charset="0"/>
                <a:cs typeface="B Nazanin" pitchFamily="2" charset="-78"/>
              </a:rPr>
              <a:t>(تنوع/رودررويي)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ea typeface="Arial" pitchFamily="34" charset="0"/>
                <a:cs typeface="B Nazanin" pitchFamily="2" charset="-78"/>
              </a:rPr>
              <a:t>ST</a:t>
            </a:r>
            <a:endParaRPr kumimoji="0" lang="fa-IR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  <a:latin typeface="Arial" pitchFamily="34" charset="0"/>
              <a:cs typeface="B Nazanin" pitchFamily="2" charset="-78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115616" y="785794"/>
            <a:ext cx="7742787" cy="5500501"/>
            <a:chOff x="1008" y="1895"/>
            <a:chExt cx="10172" cy="9519"/>
          </a:xfrm>
        </p:grpSpPr>
        <p:sp>
          <p:nvSpPr>
            <p:cNvPr id="17429" name="Line 21"/>
            <p:cNvSpPr>
              <a:spLocks noChangeShapeType="1"/>
            </p:cNvSpPr>
            <p:nvPr/>
          </p:nvSpPr>
          <p:spPr bwMode="auto">
            <a:xfrm>
              <a:off x="6336" y="2592"/>
              <a:ext cx="0" cy="82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rtl="1"/>
              <a:endParaRPr lang="fa-IR" sz="1800" u="none">
                <a:solidFill>
                  <a:srgbClr val="660033"/>
                </a:solidFill>
                <a:cs typeface="B Nazanin" pitchFamily="2" charset="-78"/>
              </a:endParaRPr>
            </a:p>
          </p:txBody>
        </p:sp>
        <p:sp>
          <p:nvSpPr>
            <p:cNvPr id="17430" name="Line 22"/>
            <p:cNvSpPr>
              <a:spLocks noChangeShapeType="1"/>
            </p:cNvSpPr>
            <p:nvPr/>
          </p:nvSpPr>
          <p:spPr bwMode="auto">
            <a:xfrm>
              <a:off x="1728" y="6768"/>
              <a:ext cx="907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rtl="1"/>
              <a:endParaRPr lang="fa-IR" sz="1800" u="none">
                <a:solidFill>
                  <a:srgbClr val="660033"/>
                </a:solidFill>
                <a:cs typeface="B Nazanin" pitchFamily="2" charset="-78"/>
              </a:endParaRPr>
            </a:p>
          </p:txBody>
        </p:sp>
        <p:sp>
          <p:nvSpPr>
            <p:cNvPr id="17431" name="Text Box 23"/>
            <p:cNvSpPr txBox="1">
              <a:spLocks noChangeArrowheads="1"/>
            </p:cNvSpPr>
            <p:nvPr/>
          </p:nvSpPr>
          <p:spPr bwMode="auto">
            <a:xfrm>
              <a:off x="6912" y="4896"/>
              <a:ext cx="3456" cy="129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rtl="1"/>
              <a:r>
                <a:rPr lang="ar-SA" altLang="en-US" sz="1800" u="none" dirty="0">
                  <a:solidFill>
                    <a:srgbClr val="660033"/>
                  </a:solidFill>
                  <a:cs typeface="B Nazanin" pitchFamily="2" charset="-78"/>
                </a:rPr>
                <a:t>منطقه 1</a:t>
              </a:r>
              <a:endParaRPr lang="en-US" altLang="en-US" sz="1800" u="none" dirty="0">
                <a:solidFill>
                  <a:srgbClr val="660033"/>
                </a:solidFill>
                <a:cs typeface="B Nazanin" pitchFamily="2" charset="-78"/>
              </a:endParaRPr>
            </a:p>
            <a:p>
              <a:pPr algn="ctr" rtl="1"/>
              <a:r>
                <a:rPr lang="ar-SA" altLang="en-US" sz="1800" u="none" dirty="0">
                  <a:solidFill>
                    <a:srgbClr val="660033"/>
                  </a:solidFill>
                  <a:cs typeface="B Nazanin" pitchFamily="2" charset="-78"/>
                </a:rPr>
                <a:t>استراتژي تهاجمي </a:t>
              </a:r>
              <a:r>
                <a:rPr lang="fa-IR" altLang="en-US" sz="1800" u="none" dirty="0" smtClean="0">
                  <a:solidFill>
                    <a:srgbClr val="660033"/>
                  </a:solidFill>
                  <a:cs typeface="B Nazanin" pitchFamily="2" charset="-78"/>
                </a:rPr>
                <a:t>/</a:t>
              </a:r>
              <a:r>
                <a:rPr lang="ar-SA" altLang="en-US" sz="1800" u="none" dirty="0" smtClean="0">
                  <a:solidFill>
                    <a:srgbClr val="660033"/>
                  </a:solidFill>
                  <a:cs typeface="B Nazanin" pitchFamily="2" charset="-78"/>
                </a:rPr>
                <a:t> </a:t>
              </a:r>
              <a:r>
                <a:rPr lang="ar-SA" altLang="en-US" sz="1800" u="none" dirty="0">
                  <a:solidFill>
                    <a:srgbClr val="660033"/>
                  </a:solidFill>
                  <a:cs typeface="B Nazanin" pitchFamily="2" charset="-78"/>
                </a:rPr>
                <a:t>رشد</a:t>
              </a:r>
              <a:endParaRPr lang="en-US" altLang="en-US" sz="1800" u="none" dirty="0">
                <a:solidFill>
                  <a:srgbClr val="660033"/>
                </a:solidFill>
                <a:cs typeface="B Nazanin" pitchFamily="2" charset="-78"/>
              </a:endParaRPr>
            </a:p>
          </p:txBody>
        </p:sp>
        <p:sp>
          <p:nvSpPr>
            <p:cNvPr id="17432" name="Text Box 24"/>
            <p:cNvSpPr txBox="1">
              <a:spLocks noChangeArrowheads="1"/>
            </p:cNvSpPr>
            <p:nvPr/>
          </p:nvSpPr>
          <p:spPr bwMode="auto">
            <a:xfrm>
              <a:off x="6284" y="7211"/>
              <a:ext cx="4896" cy="1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rtl="1"/>
              <a:r>
                <a:rPr lang="ar-SA" altLang="en-US" sz="1800" u="none" dirty="0">
                  <a:solidFill>
                    <a:srgbClr val="660033"/>
                  </a:solidFill>
                  <a:cs typeface="B Nazanin" pitchFamily="2" charset="-78"/>
                </a:rPr>
                <a:t>منطقه 3</a:t>
              </a:r>
              <a:endParaRPr lang="en-US" altLang="en-US" sz="1800" u="none" dirty="0">
                <a:solidFill>
                  <a:srgbClr val="660033"/>
                </a:solidFill>
                <a:cs typeface="B Nazanin" pitchFamily="2" charset="-78"/>
              </a:endParaRPr>
            </a:p>
            <a:p>
              <a:pPr algn="ctr" rtl="1"/>
              <a:r>
                <a:rPr lang="ar-SA" altLang="en-US" sz="1800" u="none" dirty="0">
                  <a:solidFill>
                    <a:srgbClr val="660033"/>
                  </a:solidFill>
                  <a:cs typeface="B Nazanin" pitchFamily="2" charset="-78"/>
                </a:rPr>
                <a:t>استراتژي تنوع</a:t>
              </a:r>
              <a:r>
                <a:rPr lang="en-US" altLang="en-US" sz="1800" u="none" dirty="0">
                  <a:solidFill>
                    <a:srgbClr val="660033"/>
                  </a:solidFill>
                  <a:cs typeface="B Nazanin" pitchFamily="2" charset="-78"/>
                </a:rPr>
                <a:t>/</a:t>
              </a:r>
            </a:p>
            <a:p>
              <a:pPr algn="ctr" rtl="1"/>
              <a:r>
                <a:rPr lang="en-US" altLang="en-US" sz="1800" u="none" dirty="0">
                  <a:solidFill>
                    <a:srgbClr val="660033"/>
                  </a:solidFill>
                  <a:cs typeface="B Nazanin" pitchFamily="2" charset="-78"/>
                </a:rPr>
                <a:t> </a:t>
              </a:r>
              <a:r>
                <a:rPr lang="ar-SA" altLang="en-US" sz="1800" u="none" dirty="0">
                  <a:solidFill>
                    <a:srgbClr val="660033"/>
                  </a:solidFill>
                  <a:cs typeface="B Nazanin" pitchFamily="2" charset="-78"/>
                </a:rPr>
                <a:t>حفظ وضع موجود (</a:t>
              </a:r>
              <a:r>
                <a:rPr lang="ar-SA" altLang="en-US" sz="1800" u="none" dirty="0" smtClean="0">
                  <a:solidFill>
                    <a:srgbClr val="660033"/>
                  </a:solidFill>
                  <a:cs typeface="B Nazanin" pitchFamily="2" charset="-78"/>
                </a:rPr>
                <a:t>ثبات</a:t>
              </a:r>
              <a:r>
                <a:rPr lang="en-US" altLang="en-US" sz="1800" u="none" dirty="0" smtClean="0">
                  <a:solidFill>
                    <a:srgbClr val="660033"/>
                  </a:solidFill>
                  <a:cs typeface="B Nazanin" pitchFamily="2" charset="-78"/>
                </a:rPr>
                <a:t>(</a:t>
              </a:r>
              <a:endParaRPr lang="en-US" altLang="en-US" sz="1800" u="none" dirty="0">
                <a:solidFill>
                  <a:srgbClr val="660033"/>
                </a:solidFill>
                <a:cs typeface="B Nazanin" pitchFamily="2" charset="-78"/>
              </a:endParaRPr>
            </a:p>
          </p:txBody>
        </p:sp>
        <p:sp>
          <p:nvSpPr>
            <p:cNvPr id="17434" name="Text Box 26"/>
            <p:cNvSpPr txBox="1">
              <a:spLocks noChangeArrowheads="1"/>
            </p:cNvSpPr>
            <p:nvPr/>
          </p:nvSpPr>
          <p:spPr bwMode="auto">
            <a:xfrm>
              <a:off x="3024" y="7518"/>
              <a:ext cx="3024" cy="110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rtl="1"/>
              <a:r>
                <a:rPr lang="ar-SA" altLang="en-US" sz="1800" u="none" dirty="0">
                  <a:solidFill>
                    <a:srgbClr val="660033"/>
                  </a:solidFill>
                  <a:cs typeface="B Nazanin" pitchFamily="2" charset="-78"/>
                </a:rPr>
                <a:t>منطقه 4</a:t>
              </a:r>
              <a:endParaRPr lang="en-US" altLang="en-US" sz="1800" u="none" dirty="0">
                <a:solidFill>
                  <a:srgbClr val="660033"/>
                </a:solidFill>
                <a:cs typeface="B Nazanin" pitchFamily="2" charset="-78"/>
              </a:endParaRPr>
            </a:p>
            <a:p>
              <a:pPr algn="ctr" rtl="1"/>
              <a:r>
                <a:rPr lang="ar-SA" altLang="en-US" sz="1800" u="none" dirty="0">
                  <a:solidFill>
                    <a:srgbClr val="660033"/>
                  </a:solidFill>
                  <a:cs typeface="B Nazanin" pitchFamily="2" charset="-78"/>
                </a:rPr>
                <a:t>استراتژي تدافعي</a:t>
              </a:r>
              <a:r>
                <a:rPr lang="en-US" altLang="en-US" sz="1800" u="none" dirty="0">
                  <a:solidFill>
                    <a:srgbClr val="660033"/>
                  </a:solidFill>
                  <a:cs typeface="B Nazanin" pitchFamily="2" charset="-78"/>
                </a:rPr>
                <a:t> / </a:t>
              </a:r>
              <a:r>
                <a:rPr lang="ar-SA" altLang="en-US" sz="1800" u="none" dirty="0">
                  <a:solidFill>
                    <a:srgbClr val="660033"/>
                  </a:solidFill>
                  <a:cs typeface="B Nazanin" pitchFamily="2" charset="-78"/>
                </a:rPr>
                <a:t>كاهش</a:t>
              </a:r>
              <a:endParaRPr lang="en-US" altLang="en-US" sz="1800" u="none" dirty="0">
                <a:solidFill>
                  <a:srgbClr val="660033"/>
                </a:solidFill>
                <a:cs typeface="B Nazanin" pitchFamily="2" charset="-78"/>
              </a:endParaRPr>
            </a:p>
          </p:txBody>
        </p:sp>
        <p:sp>
          <p:nvSpPr>
            <p:cNvPr id="17435" name="Text Box 27"/>
            <p:cNvSpPr txBox="1">
              <a:spLocks noChangeArrowheads="1"/>
            </p:cNvSpPr>
            <p:nvPr/>
          </p:nvSpPr>
          <p:spPr bwMode="auto">
            <a:xfrm>
              <a:off x="6912" y="2736"/>
              <a:ext cx="3878" cy="1558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 algn="ctr" rtl="1"/>
              <a:r>
                <a:rPr lang="ar-SA" altLang="en-US" sz="1800" u="none" dirty="0">
                  <a:solidFill>
                    <a:srgbClr val="660033"/>
                  </a:solidFill>
                  <a:cs typeface="B Nazanin" pitchFamily="2" charset="-78"/>
                </a:rPr>
                <a:t>عوامل محيطي ايجاد فرصت مي كند منابع دروني وجود دارد و </a:t>
              </a:r>
              <a:r>
                <a:rPr lang="en-US" altLang="en-US" sz="1800" u="none" dirty="0">
                  <a:solidFill>
                    <a:srgbClr val="660033"/>
                  </a:solidFill>
                  <a:cs typeface="B Nazanin" pitchFamily="2" charset="-78"/>
                </a:rPr>
                <a:t/>
              </a:r>
              <a:br>
                <a:rPr lang="en-US" altLang="en-US" sz="1800" u="none" dirty="0">
                  <a:solidFill>
                    <a:srgbClr val="660033"/>
                  </a:solidFill>
                  <a:cs typeface="B Nazanin" pitchFamily="2" charset="-78"/>
                </a:rPr>
              </a:br>
              <a:r>
                <a:rPr lang="ar-SA" altLang="en-US" sz="1800" u="none" dirty="0">
                  <a:solidFill>
                    <a:srgbClr val="660033"/>
                  </a:solidFill>
                  <a:cs typeface="B Nazanin" pitchFamily="2" charset="-78"/>
                </a:rPr>
                <a:t>استفاده مي شود</a:t>
              </a:r>
              <a:r>
                <a:rPr lang="en-US" altLang="en-US" sz="1800" u="none" dirty="0">
                  <a:solidFill>
                    <a:srgbClr val="660033"/>
                  </a:solidFill>
                  <a:cs typeface="B Nazanin" pitchFamily="2" charset="-78"/>
                </a:rPr>
                <a:t>.</a:t>
              </a:r>
            </a:p>
          </p:txBody>
        </p:sp>
        <p:sp>
          <p:nvSpPr>
            <p:cNvPr id="17436" name="Text Box 28"/>
            <p:cNvSpPr txBox="1">
              <a:spLocks noChangeArrowheads="1"/>
            </p:cNvSpPr>
            <p:nvPr/>
          </p:nvSpPr>
          <p:spPr bwMode="auto">
            <a:xfrm>
              <a:off x="6926" y="9189"/>
              <a:ext cx="3878" cy="1558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 algn="ctr" rtl="1"/>
              <a:r>
                <a:rPr lang="ar-SA" altLang="en-US" sz="1800" u="none" dirty="0">
                  <a:solidFill>
                    <a:srgbClr val="660033"/>
                  </a:solidFill>
                  <a:cs typeface="B Nazanin" pitchFamily="2" charset="-78"/>
                </a:rPr>
                <a:t>عوامل محيطي ايجاد تهديد مي كند</a:t>
              </a:r>
              <a:endParaRPr lang="en-US" altLang="en-US" sz="1800" u="none" dirty="0">
                <a:solidFill>
                  <a:srgbClr val="660033"/>
                </a:solidFill>
                <a:cs typeface="B Nazanin" pitchFamily="2" charset="-78"/>
              </a:endParaRPr>
            </a:p>
            <a:p>
              <a:pPr algn="ctr" rtl="1"/>
              <a:r>
                <a:rPr lang="ar-SA" altLang="en-US" sz="1800" u="none" dirty="0">
                  <a:solidFill>
                    <a:srgbClr val="660033"/>
                  </a:solidFill>
                  <a:cs typeface="B Nazanin" pitchFamily="2" charset="-78"/>
                </a:rPr>
                <a:t>منابع دروني (وجود دارد و </a:t>
              </a:r>
              <a:r>
                <a:rPr lang="en-US" altLang="en-US" sz="1800" u="none" dirty="0">
                  <a:solidFill>
                    <a:srgbClr val="660033"/>
                  </a:solidFill>
                  <a:cs typeface="B Nazanin" pitchFamily="2" charset="-78"/>
                </a:rPr>
                <a:t/>
              </a:r>
              <a:br>
                <a:rPr lang="en-US" altLang="en-US" sz="1800" u="none" dirty="0">
                  <a:solidFill>
                    <a:srgbClr val="660033"/>
                  </a:solidFill>
                  <a:cs typeface="B Nazanin" pitchFamily="2" charset="-78"/>
                </a:rPr>
              </a:br>
              <a:r>
                <a:rPr lang="ar-SA" altLang="en-US" sz="1800" u="none" dirty="0">
                  <a:solidFill>
                    <a:srgbClr val="660033"/>
                  </a:solidFill>
                  <a:cs typeface="B Nazanin" pitchFamily="2" charset="-78"/>
                </a:rPr>
                <a:t>استفاده مي </a:t>
              </a:r>
              <a:r>
                <a:rPr lang="ar-SA" altLang="en-US" sz="1800" u="none" dirty="0" smtClean="0">
                  <a:solidFill>
                    <a:srgbClr val="660033"/>
                  </a:solidFill>
                  <a:cs typeface="B Nazanin" pitchFamily="2" charset="-78"/>
                </a:rPr>
                <a:t>شود</a:t>
              </a:r>
              <a:r>
                <a:rPr lang="en-US" altLang="en-US" sz="1800" u="none" dirty="0" smtClean="0">
                  <a:solidFill>
                    <a:srgbClr val="660033"/>
                  </a:solidFill>
                  <a:cs typeface="B Nazanin" pitchFamily="2" charset="-78"/>
                </a:rPr>
                <a:t>(</a:t>
              </a:r>
              <a:endParaRPr lang="en-US" altLang="en-US" sz="1800" u="none" dirty="0">
                <a:solidFill>
                  <a:srgbClr val="660033"/>
                </a:solidFill>
                <a:cs typeface="B Nazanin" pitchFamily="2" charset="-78"/>
              </a:endParaRPr>
            </a:p>
          </p:txBody>
        </p:sp>
        <p:sp>
          <p:nvSpPr>
            <p:cNvPr id="17438" name="Text Box 30"/>
            <p:cNvSpPr txBox="1">
              <a:spLocks noChangeArrowheads="1"/>
            </p:cNvSpPr>
            <p:nvPr/>
          </p:nvSpPr>
          <p:spPr bwMode="auto">
            <a:xfrm>
              <a:off x="1954" y="9091"/>
              <a:ext cx="3878" cy="1558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 algn="ctr" rtl="1"/>
              <a:r>
                <a:rPr lang="ar-SA" altLang="en-US" sz="1800" u="none" dirty="0">
                  <a:solidFill>
                    <a:srgbClr val="660033"/>
                  </a:solidFill>
                  <a:cs typeface="B Nazanin" pitchFamily="2" charset="-78"/>
                </a:rPr>
                <a:t>عوامل محيطي ايجاد تهديد مي كند</a:t>
              </a:r>
              <a:r>
                <a:rPr lang="en-US" altLang="en-US" sz="1800" u="none" dirty="0">
                  <a:solidFill>
                    <a:srgbClr val="660033"/>
                  </a:solidFill>
                  <a:cs typeface="B Nazanin" pitchFamily="2" charset="-78"/>
                </a:rPr>
                <a:t> </a:t>
              </a:r>
            </a:p>
            <a:p>
              <a:pPr algn="ctr" rtl="1"/>
              <a:r>
                <a:rPr lang="ar-SA" altLang="en-US" sz="1800" u="none" dirty="0">
                  <a:solidFill>
                    <a:srgbClr val="660033"/>
                  </a:solidFill>
                  <a:cs typeface="B Nazanin" pitchFamily="2" charset="-78"/>
                </a:rPr>
                <a:t>منابع دروني </a:t>
              </a:r>
              <a:r>
                <a:rPr lang="ar-SA" altLang="en-US" sz="1800" u="none" dirty="0" smtClean="0">
                  <a:solidFill>
                    <a:srgbClr val="660033"/>
                  </a:solidFill>
                  <a:cs typeface="B Nazanin" pitchFamily="2" charset="-78"/>
                </a:rPr>
                <a:t>وجود </a:t>
              </a:r>
              <a:r>
                <a:rPr lang="ar-SA" altLang="en-US" sz="1800" u="none" dirty="0">
                  <a:solidFill>
                    <a:srgbClr val="660033"/>
                  </a:solidFill>
                  <a:cs typeface="B Nazanin" pitchFamily="2" charset="-78"/>
                </a:rPr>
                <a:t>ندارد و يا استفاده نمي </a:t>
              </a:r>
              <a:r>
                <a:rPr lang="ar-SA" altLang="en-US" sz="1800" u="none" dirty="0" smtClean="0">
                  <a:solidFill>
                    <a:srgbClr val="660033"/>
                  </a:solidFill>
                  <a:cs typeface="B Nazanin" pitchFamily="2" charset="-78"/>
                </a:rPr>
                <a:t>شود</a:t>
              </a:r>
              <a:endParaRPr lang="en-US" altLang="en-US" sz="1800" u="none" dirty="0">
                <a:solidFill>
                  <a:srgbClr val="660033"/>
                </a:solidFill>
                <a:cs typeface="B Nazanin" pitchFamily="2" charset="-78"/>
              </a:endParaRPr>
            </a:p>
          </p:txBody>
        </p:sp>
        <p:sp>
          <p:nvSpPr>
            <p:cNvPr id="17439" name="WordArt 31"/>
            <p:cNvSpPr>
              <a:spLocks noChangeArrowheads="1" noChangeShapeType="1" noTextEdit="1"/>
            </p:cNvSpPr>
            <p:nvPr/>
          </p:nvSpPr>
          <p:spPr bwMode="auto">
            <a:xfrm>
              <a:off x="6009" y="10923"/>
              <a:ext cx="666" cy="49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1"/>
              <a:r>
                <a:rPr lang="en-US" sz="1800" u="none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660033"/>
                  </a:solidFill>
                  <a:latin typeface="Arial"/>
                  <a:cs typeface="B Nazanin" pitchFamily="2" charset="-78"/>
                </a:rPr>
                <a:t>T</a:t>
              </a:r>
              <a:endParaRPr lang="fa-IR" sz="1800" u="none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0033"/>
                </a:solidFill>
                <a:latin typeface="Arial"/>
                <a:cs typeface="B Nazanin" pitchFamily="2" charset="-78"/>
              </a:endParaRPr>
            </a:p>
          </p:txBody>
        </p:sp>
        <p:sp>
          <p:nvSpPr>
            <p:cNvPr id="17440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6104" y="1895"/>
              <a:ext cx="571" cy="6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1"/>
              <a:r>
                <a:rPr lang="en-US" sz="1800" u="none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660033"/>
                  </a:solidFill>
                  <a:latin typeface="Arial"/>
                  <a:cs typeface="B Nazanin" pitchFamily="2" charset="-78"/>
                </a:rPr>
                <a:t>O</a:t>
              </a:r>
              <a:endParaRPr lang="fa-IR" sz="1800" u="none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0033"/>
                </a:solidFill>
                <a:latin typeface="Arial"/>
                <a:cs typeface="B Nazanin" pitchFamily="2" charset="-78"/>
              </a:endParaRPr>
            </a:p>
          </p:txBody>
        </p:sp>
        <p:sp>
          <p:nvSpPr>
            <p:cNvPr id="17441" name="WordArt 33"/>
            <p:cNvSpPr>
              <a:spLocks noChangeArrowheads="1" noChangeShapeType="1" noTextEdit="1"/>
            </p:cNvSpPr>
            <p:nvPr/>
          </p:nvSpPr>
          <p:spPr bwMode="auto">
            <a:xfrm>
              <a:off x="1008" y="6346"/>
              <a:ext cx="666" cy="41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1"/>
              <a:r>
                <a:rPr lang="en-US" sz="1800" u="none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660033"/>
                  </a:solidFill>
                  <a:latin typeface="Arial"/>
                  <a:cs typeface="B Nazanin" pitchFamily="2" charset="-78"/>
                </a:rPr>
                <a:t>W</a:t>
              </a:r>
              <a:endParaRPr lang="fa-IR" sz="1800" u="none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0033"/>
                </a:solidFill>
                <a:latin typeface="Arial"/>
                <a:cs typeface="B Nazanin" pitchFamily="2" charset="-78"/>
              </a:endParaRPr>
            </a:p>
          </p:txBody>
        </p:sp>
        <p:sp>
          <p:nvSpPr>
            <p:cNvPr id="17442" name="WordArt 34"/>
            <p:cNvSpPr>
              <a:spLocks noChangeArrowheads="1" noChangeShapeType="1" noTextEdit="1"/>
            </p:cNvSpPr>
            <p:nvPr/>
          </p:nvSpPr>
          <p:spPr bwMode="auto">
            <a:xfrm>
              <a:off x="10278" y="6098"/>
              <a:ext cx="666" cy="66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1"/>
              <a:r>
                <a:rPr lang="en-US" sz="1800" u="none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660033"/>
                  </a:solidFill>
                  <a:latin typeface="Arial"/>
                  <a:cs typeface="B Nazanin" pitchFamily="2" charset="-78"/>
                </a:rPr>
                <a:t>S</a:t>
              </a:r>
              <a:endParaRPr lang="fa-IR" sz="1800" u="none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0033"/>
                </a:solidFill>
                <a:latin typeface="Arial"/>
                <a:cs typeface="B Nazanin" pitchFamily="2" charset="-78"/>
              </a:endParaRPr>
            </a:p>
          </p:txBody>
        </p:sp>
      </p:grp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2071670" y="2464616"/>
            <a:ext cx="2849881" cy="96442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rtl="1"/>
            <a:r>
              <a:rPr lang="ar-SA" altLang="en-US" sz="1800" u="none" dirty="0">
                <a:solidFill>
                  <a:srgbClr val="660033"/>
                </a:solidFill>
                <a:cs typeface="B Nazanin" pitchFamily="2" charset="-78"/>
              </a:rPr>
              <a:t>منطقه 2</a:t>
            </a:r>
            <a:endParaRPr lang="en-US" altLang="en-US" sz="1800" u="none" dirty="0">
              <a:solidFill>
                <a:srgbClr val="660033"/>
              </a:solidFill>
              <a:cs typeface="B Nazanin" pitchFamily="2" charset="-78"/>
            </a:endParaRPr>
          </a:p>
          <a:p>
            <a:pPr algn="ctr" rtl="1"/>
            <a:r>
              <a:rPr lang="ar-SA" altLang="en-US" sz="1800" u="none" dirty="0">
                <a:solidFill>
                  <a:srgbClr val="660033"/>
                </a:solidFill>
                <a:cs typeface="B Nazanin" pitchFamily="2" charset="-78"/>
              </a:rPr>
              <a:t>استراتژي تغيير </a:t>
            </a:r>
            <a:r>
              <a:rPr lang="ar-SA" altLang="en-US" sz="1800" u="none" dirty="0" smtClean="0">
                <a:solidFill>
                  <a:srgbClr val="660033"/>
                </a:solidFill>
                <a:cs typeface="B Nazanin" pitchFamily="2" charset="-78"/>
              </a:rPr>
              <a:t>جهت/ </a:t>
            </a:r>
            <a:r>
              <a:rPr lang="en-US" altLang="en-US" sz="1800" u="none" dirty="0">
                <a:solidFill>
                  <a:srgbClr val="660033"/>
                </a:solidFill>
                <a:cs typeface="B Nazanin" pitchFamily="2" charset="-78"/>
              </a:rPr>
              <a:t/>
            </a:r>
            <a:br>
              <a:rPr lang="en-US" altLang="en-US" sz="1800" u="none" dirty="0">
                <a:solidFill>
                  <a:srgbClr val="660033"/>
                </a:solidFill>
                <a:cs typeface="B Nazanin" pitchFamily="2" charset="-78"/>
              </a:rPr>
            </a:br>
            <a:r>
              <a:rPr lang="ar-SA" altLang="en-US" sz="1800" u="none" dirty="0">
                <a:solidFill>
                  <a:srgbClr val="660033"/>
                </a:solidFill>
                <a:cs typeface="B Nazanin" pitchFamily="2" charset="-78"/>
              </a:rPr>
              <a:t>حفظ وضع موجود </a:t>
            </a:r>
            <a:r>
              <a:rPr lang="en-US" altLang="en-US" sz="1800" u="none" dirty="0" smtClean="0">
                <a:solidFill>
                  <a:srgbClr val="660033"/>
                </a:solidFill>
                <a:cs typeface="B Nazanin" pitchFamily="2" charset="-78"/>
              </a:rPr>
              <a:t>)</a:t>
            </a:r>
            <a:r>
              <a:rPr lang="ar-SA" altLang="en-US" sz="1800" u="none" dirty="0" smtClean="0">
                <a:solidFill>
                  <a:srgbClr val="660033"/>
                </a:solidFill>
                <a:cs typeface="B Nazanin" pitchFamily="2" charset="-78"/>
              </a:rPr>
              <a:t>ثبات</a:t>
            </a:r>
            <a:r>
              <a:rPr lang="en-US" altLang="en-US" sz="1800" u="none" dirty="0" smtClean="0">
                <a:solidFill>
                  <a:srgbClr val="660033"/>
                </a:solidFill>
                <a:cs typeface="B Nazanin" pitchFamily="2" charset="-78"/>
              </a:rPr>
              <a:t>(</a:t>
            </a:r>
            <a:endParaRPr lang="en-US" altLang="en-US" sz="1800" u="none" dirty="0">
              <a:solidFill>
                <a:srgbClr val="660033"/>
              </a:solidFill>
              <a:cs typeface="B Nazanin" pitchFamily="2" charset="-78"/>
            </a:endParaRP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1857356" y="1285898"/>
            <a:ext cx="2951880" cy="90028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 rtl="1"/>
            <a:r>
              <a:rPr lang="ar-SA" altLang="en-US" sz="1800" u="none" dirty="0">
                <a:solidFill>
                  <a:srgbClr val="660033"/>
                </a:solidFill>
                <a:cs typeface="B Nazanin" pitchFamily="2" charset="-78"/>
              </a:rPr>
              <a:t>منابع دروني وجود ندارد و يا استفاده نمي شود عوامل محيطي ايجاد فرصت مي كند</a:t>
            </a:r>
            <a:endParaRPr lang="en-US" altLang="en-US" sz="1800" u="none" dirty="0">
              <a:solidFill>
                <a:srgbClr val="660033"/>
              </a:solidFill>
              <a:cs typeface="B Nazanin" pitchFamily="2" charset="-78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285728"/>
            <a:ext cx="7772400" cy="914400"/>
          </a:xfrm>
        </p:spPr>
        <p:txBody>
          <a:bodyPr/>
          <a:lstStyle/>
          <a:p>
            <a:pPr algn="r" rtl="1" fontAlgn="auto">
              <a:spcAft>
                <a:spcPts val="0"/>
              </a:spcAft>
              <a:defRPr/>
            </a:pPr>
            <a:r>
              <a:rPr kumimoji="1" lang="ar-SA" sz="2800" b="1" dirty="0" smtClean="0">
                <a:solidFill>
                  <a:srgbClr val="000066"/>
                </a:solidFill>
                <a:latin typeface="Titr Mazar" pitchFamily="10" charset="-78"/>
                <a:ea typeface="Titr Mazar" pitchFamily="10" charset="-78"/>
                <a:cs typeface="2  Titr" pitchFamily="2" charset="-78"/>
              </a:rPr>
              <a:t>شكل گيري سازمان: انتخاب استراتژي</a:t>
            </a:r>
          </a:p>
        </p:txBody>
      </p:sp>
      <p:sp>
        <p:nvSpPr>
          <p:cNvPr id="38915" name="AutoShape 3"/>
          <p:cNvSpPr>
            <a:spLocks noChangeArrowheads="1"/>
          </p:cNvSpPr>
          <p:nvPr/>
        </p:nvSpPr>
        <p:spPr bwMode="auto">
          <a:xfrm>
            <a:off x="5675312" y="3657600"/>
            <a:ext cx="1219200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/>
            <a:r>
              <a:rPr lang="ar-SA" sz="1800" u="none">
                <a:cs typeface="B Lotus" pitchFamily="2" charset="-78"/>
              </a:rPr>
              <a:t>گام اصلي</a:t>
            </a:r>
            <a:endParaRPr lang="en-US" sz="1800" u="none">
              <a:cs typeface="B Lotus" pitchFamily="2" charset="-78"/>
            </a:endParaRPr>
          </a:p>
        </p:txBody>
      </p:sp>
      <p:sp>
        <p:nvSpPr>
          <p:cNvPr id="38916" name="AutoShape 4"/>
          <p:cNvSpPr>
            <a:spLocks noChangeArrowheads="1"/>
          </p:cNvSpPr>
          <p:nvPr/>
        </p:nvSpPr>
        <p:spPr bwMode="auto">
          <a:xfrm>
            <a:off x="3656012" y="3505200"/>
            <a:ext cx="1066800" cy="762000"/>
          </a:xfrm>
          <a:prstGeom prst="hexagon">
            <a:avLst>
              <a:gd name="adj" fmla="val 35000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/>
            <a:r>
              <a:rPr lang="ar-SA" sz="1800" u="none">
                <a:cs typeface="B Lotus" pitchFamily="2" charset="-78"/>
              </a:rPr>
              <a:t>گام اصلي</a:t>
            </a:r>
            <a:endParaRPr lang="en-US" sz="1800" u="none">
              <a:cs typeface="B Lotus" pitchFamily="2" charset="-78"/>
            </a:endParaRPr>
          </a:p>
        </p:txBody>
      </p:sp>
      <p:sp>
        <p:nvSpPr>
          <p:cNvPr id="38917" name="AutoShape 5"/>
          <p:cNvSpPr>
            <a:spLocks noChangeArrowheads="1"/>
          </p:cNvSpPr>
          <p:nvPr/>
        </p:nvSpPr>
        <p:spPr bwMode="auto">
          <a:xfrm>
            <a:off x="1408112" y="3581400"/>
            <a:ext cx="1295400" cy="609600"/>
          </a:xfrm>
          <a:prstGeom prst="plus">
            <a:avLst>
              <a:gd name="adj" fmla="val 25000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/>
            <a:r>
              <a:rPr lang="ar-SA" sz="1800" u="none">
                <a:cs typeface="B Lotus" pitchFamily="2" charset="-78"/>
              </a:rPr>
              <a:t>گام اصلي</a:t>
            </a:r>
            <a:endParaRPr lang="en-US" sz="1800" u="none">
              <a:cs typeface="B Lotus" pitchFamily="2" charset="-78"/>
            </a:endParaRPr>
          </a:p>
        </p:txBody>
      </p:sp>
      <p:sp>
        <p:nvSpPr>
          <p:cNvPr id="38918" name="Oval 6"/>
          <p:cNvSpPr>
            <a:spLocks noChangeArrowheads="1"/>
          </p:cNvSpPr>
          <p:nvPr/>
        </p:nvSpPr>
        <p:spPr bwMode="auto">
          <a:xfrm>
            <a:off x="7885112" y="3441700"/>
            <a:ext cx="1295400" cy="876300"/>
          </a:xfrm>
          <a:prstGeom prst="ellipse">
            <a:avLst/>
          </a:prstGeom>
          <a:solidFill>
            <a:srgbClr val="DDDDDD"/>
          </a:solidFill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ar-SA" u="none">
                <a:cs typeface="B Lotus" pitchFamily="2" charset="-78"/>
              </a:rPr>
              <a:t>مأموريت</a:t>
            </a:r>
          </a:p>
        </p:txBody>
      </p:sp>
      <p:cxnSp>
        <p:nvCxnSpPr>
          <p:cNvPr id="38919" name="AutoShape 7"/>
          <p:cNvCxnSpPr>
            <a:cxnSpLocks noChangeShapeType="1"/>
            <a:stCxn id="38917" idx="3"/>
            <a:endCxn id="38916" idx="2"/>
          </p:cNvCxnSpPr>
          <p:nvPr/>
        </p:nvCxnSpPr>
        <p:spPr bwMode="auto">
          <a:xfrm>
            <a:off x="2703512" y="3886200"/>
            <a:ext cx="952500" cy="0"/>
          </a:xfrm>
          <a:prstGeom prst="straightConnector1">
            <a:avLst/>
          </a:prstGeom>
          <a:ln>
            <a:headEnd/>
            <a:tailEnd type="stealth" w="med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920" name="AutoShape 8"/>
          <p:cNvCxnSpPr>
            <a:cxnSpLocks noChangeShapeType="1"/>
            <a:stCxn id="38916" idx="2"/>
            <a:endCxn id="38915" idx="1"/>
          </p:cNvCxnSpPr>
          <p:nvPr/>
        </p:nvCxnSpPr>
        <p:spPr bwMode="auto">
          <a:xfrm>
            <a:off x="4722812" y="3886200"/>
            <a:ext cx="952500" cy="0"/>
          </a:xfrm>
          <a:prstGeom prst="straightConnector1">
            <a:avLst/>
          </a:prstGeom>
          <a:ln>
            <a:headEnd/>
            <a:tailEnd type="stealth" w="med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921" name="AutoShape 9"/>
          <p:cNvCxnSpPr>
            <a:cxnSpLocks noChangeShapeType="1"/>
            <a:stCxn id="38915" idx="3"/>
            <a:endCxn id="38918" idx="2"/>
          </p:cNvCxnSpPr>
          <p:nvPr/>
        </p:nvCxnSpPr>
        <p:spPr bwMode="auto">
          <a:xfrm flipV="1">
            <a:off x="6894512" y="3879850"/>
            <a:ext cx="976313" cy="6350"/>
          </a:xfrm>
          <a:prstGeom prst="straightConnector1">
            <a:avLst/>
          </a:prstGeom>
          <a:ln>
            <a:headEnd/>
            <a:tailEnd type="stealth" w="med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447800" y="2222501"/>
            <a:ext cx="6699251" cy="1347788"/>
            <a:chOff x="601" y="1400"/>
            <a:chExt cx="4220" cy="849"/>
          </a:xfrm>
        </p:grpSpPr>
        <p:sp>
          <p:nvSpPr>
            <p:cNvPr id="38932" name="Rectangle 11"/>
            <p:cNvSpPr>
              <a:spLocks noChangeArrowheads="1"/>
            </p:cNvSpPr>
            <p:nvPr/>
          </p:nvSpPr>
          <p:spPr bwMode="auto">
            <a:xfrm>
              <a:off x="601" y="1400"/>
              <a:ext cx="81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ar-SA" sz="1800" u="none">
                  <a:cs typeface="B Lotus" pitchFamily="2" charset="-78"/>
                </a:rPr>
                <a:t>گام اصلي</a:t>
              </a:r>
            </a:p>
          </p:txBody>
        </p:sp>
        <p:sp>
          <p:nvSpPr>
            <p:cNvPr id="38933" name="Rectangle 12"/>
            <p:cNvSpPr>
              <a:spLocks noChangeArrowheads="1"/>
            </p:cNvSpPr>
            <p:nvPr/>
          </p:nvSpPr>
          <p:spPr bwMode="auto">
            <a:xfrm>
              <a:off x="1921" y="1400"/>
              <a:ext cx="816" cy="240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ar-SA" sz="1800" u="none">
                  <a:cs typeface="B Lotus" pitchFamily="2" charset="-78"/>
                </a:rPr>
                <a:t>گام اصلي</a:t>
              </a:r>
            </a:p>
          </p:txBody>
        </p:sp>
        <p:sp>
          <p:nvSpPr>
            <p:cNvPr id="38934" name="Rectangle 13"/>
            <p:cNvSpPr>
              <a:spLocks noChangeArrowheads="1"/>
            </p:cNvSpPr>
            <p:nvPr/>
          </p:nvSpPr>
          <p:spPr bwMode="auto">
            <a:xfrm>
              <a:off x="3241" y="1400"/>
              <a:ext cx="816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ar-SA" sz="1800" u="none" dirty="0">
                  <a:cs typeface="B Lotus" pitchFamily="2" charset="-78"/>
                </a:rPr>
                <a:t>گام اصلي</a:t>
              </a:r>
            </a:p>
          </p:txBody>
        </p:sp>
        <p:cxnSp>
          <p:nvCxnSpPr>
            <p:cNvPr id="38935" name="AutoShape 14"/>
            <p:cNvCxnSpPr>
              <a:cxnSpLocks noChangeShapeType="1"/>
              <a:stCxn id="38932" idx="3"/>
              <a:endCxn id="38933" idx="1"/>
            </p:cNvCxnSpPr>
            <p:nvPr/>
          </p:nvCxnSpPr>
          <p:spPr bwMode="auto">
            <a:xfrm>
              <a:off x="1417" y="1520"/>
              <a:ext cx="504" cy="0"/>
            </a:xfrm>
            <a:prstGeom prst="straightConnector1">
              <a:avLst/>
            </a:prstGeom>
            <a:ln>
              <a:headEnd/>
              <a:tailEnd type="stealth" w="med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8936" name="AutoShape 15"/>
            <p:cNvCxnSpPr>
              <a:cxnSpLocks noChangeShapeType="1"/>
              <a:stCxn id="38933" idx="3"/>
              <a:endCxn id="38934" idx="1"/>
            </p:cNvCxnSpPr>
            <p:nvPr/>
          </p:nvCxnSpPr>
          <p:spPr bwMode="auto">
            <a:xfrm>
              <a:off x="2737" y="1520"/>
              <a:ext cx="504" cy="0"/>
            </a:xfrm>
            <a:prstGeom prst="straightConnector1">
              <a:avLst/>
            </a:prstGeom>
            <a:ln>
              <a:headEnd/>
              <a:tailEnd type="stealth" w="med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8937" name="AutoShape 16"/>
            <p:cNvCxnSpPr>
              <a:cxnSpLocks noChangeShapeType="1"/>
              <a:stCxn id="38934" idx="3"/>
              <a:endCxn id="38918" idx="1"/>
            </p:cNvCxnSpPr>
            <p:nvPr/>
          </p:nvCxnSpPr>
          <p:spPr bwMode="auto">
            <a:xfrm>
              <a:off x="4057" y="1520"/>
              <a:ext cx="764" cy="729"/>
            </a:xfrm>
            <a:prstGeom prst="straightConnector1">
              <a:avLst/>
            </a:prstGeom>
            <a:ln>
              <a:headEnd/>
              <a:tailEnd type="stealth" w="med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1408112" y="4189414"/>
            <a:ext cx="6665914" cy="1690688"/>
            <a:chOff x="624" y="3111"/>
            <a:chExt cx="4199" cy="1065"/>
          </a:xfrm>
        </p:grpSpPr>
        <p:sp>
          <p:nvSpPr>
            <p:cNvPr id="38924" name="AutoShape 18"/>
            <p:cNvSpPr>
              <a:spLocks noChangeArrowheads="1"/>
            </p:cNvSpPr>
            <p:nvPr/>
          </p:nvSpPr>
          <p:spPr bwMode="auto">
            <a:xfrm>
              <a:off x="2528" y="3720"/>
              <a:ext cx="576" cy="384"/>
            </a:xfrm>
            <a:prstGeom prst="parallelogram">
              <a:avLst>
                <a:gd name="adj" fmla="val 26826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/>
              <a:r>
                <a:rPr lang="ar-SA" sz="1800" u="none">
                  <a:cs typeface="B Lotus" pitchFamily="2" charset="-78"/>
                </a:rPr>
                <a:t>گام اصلي</a:t>
              </a:r>
              <a:endParaRPr lang="en-US" sz="1800" u="none">
                <a:cs typeface="B Lotus" pitchFamily="2" charset="-78"/>
              </a:endParaRPr>
            </a:p>
          </p:txBody>
        </p:sp>
        <p:sp>
          <p:nvSpPr>
            <p:cNvPr id="38925" name="Rectangle 19"/>
            <p:cNvSpPr>
              <a:spLocks noChangeArrowheads="1"/>
            </p:cNvSpPr>
            <p:nvPr/>
          </p:nvSpPr>
          <p:spPr bwMode="auto">
            <a:xfrm>
              <a:off x="1600" y="3768"/>
              <a:ext cx="624" cy="2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/>
              <a:r>
                <a:rPr lang="ar-SA" sz="1800" u="none">
                  <a:cs typeface="B Lotus" pitchFamily="2" charset="-78"/>
                </a:rPr>
                <a:t>گام اصلي</a:t>
              </a:r>
              <a:endParaRPr lang="en-US" sz="1800" u="none">
                <a:cs typeface="B Lotus" pitchFamily="2" charset="-78"/>
              </a:endParaRPr>
            </a:p>
          </p:txBody>
        </p:sp>
        <p:sp>
          <p:nvSpPr>
            <p:cNvPr id="38926" name="AutoShape 20"/>
            <p:cNvSpPr>
              <a:spLocks noChangeArrowheads="1"/>
            </p:cNvSpPr>
            <p:nvPr/>
          </p:nvSpPr>
          <p:spPr bwMode="auto">
            <a:xfrm>
              <a:off x="624" y="3648"/>
              <a:ext cx="672" cy="528"/>
            </a:xfrm>
            <a:prstGeom prst="diamond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/>
              <a:r>
                <a:rPr lang="ar-SA" sz="1800" u="none">
                  <a:cs typeface="B Lotus" pitchFamily="2" charset="-78"/>
                </a:rPr>
                <a:t>گام اصلي</a:t>
              </a:r>
              <a:endParaRPr lang="en-US" sz="1800" u="none">
                <a:cs typeface="B Lotus" pitchFamily="2" charset="-78"/>
              </a:endParaRPr>
            </a:p>
          </p:txBody>
        </p:sp>
        <p:cxnSp>
          <p:nvCxnSpPr>
            <p:cNvPr id="38927" name="AutoShape 21"/>
            <p:cNvCxnSpPr>
              <a:cxnSpLocks noChangeShapeType="1"/>
              <a:stCxn id="38926" idx="3"/>
              <a:endCxn id="38925" idx="1"/>
            </p:cNvCxnSpPr>
            <p:nvPr/>
          </p:nvCxnSpPr>
          <p:spPr bwMode="auto">
            <a:xfrm>
              <a:off x="1296" y="3912"/>
              <a:ext cx="304" cy="0"/>
            </a:xfrm>
            <a:prstGeom prst="straightConnector1">
              <a:avLst/>
            </a:prstGeom>
            <a:ln>
              <a:headEnd/>
              <a:tailEnd type="stealth" w="med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8928" name="AutoShape 22"/>
            <p:cNvCxnSpPr>
              <a:cxnSpLocks noChangeShapeType="1"/>
              <a:stCxn id="38925" idx="3"/>
              <a:endCxn id="38924" idx="5"/>
            </p:cNvCxnSpPr>
            <p:nvPr/>
          </p:nvCxnSpPr>
          <p:spPr bwMode="auto">
            <a:xfrm>
              <a:off x="2224" y="3912"/>
              <a:ext cx="356" cy="0"/>
            </a:xfrm>
            <a:prstGeom prst="straightConnector1">
              <a:avLst/>
            </a:prstGeom>
            <a:ln>
              <a:headEnd/>
              <a:tailEnd type="stealth" w="med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38929" name="AutoShape 23"/>
            <p:cNvSpPr>
              <a:spLocks noChangeArrowheads="1"/>
            </p:cNvSpPr>
            <p:nvPr/>
          </p:nvSpPr>
          <p:spPr bwMode="auto">
            <a:xfrm>
              <a:off x="3408" y="3744"/>
              <a:ext cx="672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182 w 21600"/>
                <a:gd name="T13" fmla="*/ 3150 h 21600"/>
                <a:gd name="T14" fmla="*/ 18418 w 21600"/>
                <a:gd name="T15" fmla="*/ 184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764" y="21600"/>
                  </a:lnTo>
                  <a:lnTo>
                    <a:pt x="1883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/>
              <a:r>
                <a:rPr lang="ar-SA" sz="1800" u="none">
                  <a:cs typeface="B Lotus" pitchFamily="2" charset="-78"/>
                </a:rPr>
                <a:t>گام اصلي</a:t>
              </a:r>
              <a:endParaRPr lang="en-US" sz="1800" u="none">
                <a:cs typeface="B Lotus" pitchFamily="2" charset="-78"/>
              </a:endParaRPr>
            </a:p>
          </p:txBody>
        </p:sp>
        <p:cxnSp>
          <p:nvCxnSpPr>
            <p:cNvPr id="38930" name="AutoShape 24"/>
            <p:cNvCxnSpPr>
              <a:cxnSpLocks noChangeShapeType="1"/>
              <a:stCxn id="38924" idx="2"/>
              <a:endCxn id="38929" idx="2"/>
            </p:cNvCxnSpPr>
            <p:nvPr/>
          </p:nvCxnSpPr>
          <p:spPr bwMode="auto">
            <a:xfrm>
              <a:off x="3052" y="3912"/>
              <a:ext cx="399" cy="0"/>
            </a:xfrm>
            <a:prstGeom prst="straightConnector1">
              <a:avLst/>
            </a:prstGeom>
            <a:ln>
              <a:headEnd/>
              <a:tailEnd type="stealth" w="med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8931" name="AutoShape 25"/>
            <p:cNvCxnSpPr>
              <a:cxnSpLocks noChangeShapeType="1"/>
              <a:endCxn id="38918" idx="3"/>
            </p:cNvCxnSpPr>
            <p:nvPr/>
          </p:nvCxnSpPr>
          <p:spPr bwMode="auto">
            <a:xfrm flipV="1">
              <a:off x="4068" y="3111"/>
              <a:ext cx="755" cy="746"/>
            </a:xfrm>
            <a:prstGeom prst="straightConnector1">
              <a:avLst/>
            </a:prstGeom>
            <a:ln>
              <a:headEnd/>
              <a:tailEnd type="stealth" w="med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 rot="20033430">
            <a:off x="209564" y="719435"/>
            <a:ext cx="1991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u="none" dirty="0" smtClean="0">
                <a:solidFill>
                  <a:srgbClr val="49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Davat" pitchFamily="2" charset="-78"/>
              </a:rPr>
              <a:t>نگاهی دوباره</a:t>
            </a:r>
            <a:endParaRPr lang="en-US" sz="2800" u="none" dirty="0">
              <a:solidFill>
                <a:srgbClr val="4900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Davat" pitchFamily="2" charset="-78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549275"/>
            <a:ext cx="7772400" cy="715963"/>
          </a:xfrm>
        </p:spPr>
        <p:txBody>
          <a:bodyPr anchor="ctr">
            <a:normAutofit fontScale="90000"/>
          </a:bodyPr>
          <a:lstStyle/>
          <a:p>
            <a:pPr algn="ctr">
              <a:defRPr/>
            </a:pPr>
            <a:r>
              <a:rPr lang="fa-IR" sz="4000" dirty="0" smtClean="0">
                <a:solidFill>
                  <a:srgbClr val="000050"/>
                </a:solidFill>
                <a:cs typeface="B Titr" pitchFamily="2" charset="-78"/>
              </a:rPr>
              <a:t>جدول آناليز </a:t>
            </a:r>
            <a:r>
              <a:rPr lang="en-US" sz="4000" dirty="0" smtClean="0">
                <a:solidFill>
                  <a:srgbClr val="000050"/>
                </a:solidFill>
                <a:cs typeface="B Titr" pitchFamily="2" charset="-78"/>
              </a:rPr>
              <a:t>SWOT</a:t>
            </a:r>
            <a:r>
              <a:rPr lang="fa-IR" sz="4000" dirty="0" smtClean="0">
                <a:solidFill>
                  <a:srgbClr val="000050"/>
                </a:solidFill>
                <a:cs typeface="B Titr" pitchFamily="2" charset="-78"/>
              </a:rPr>
              <a:t> براي تعيين استراتژي</a:t>
            </a:r>
            <a:endParaRPr lang="en-US" sz="4000" dirty="0" smtClean="0">
              <a:solidFill>
                <a:srgbClr val="000050"/>
              </a:solidFill>
              <a:cs typeface="B Titr" pitchFamily="2" charset="-78"/>
            </a:endParaRPr>
          </a:p>
        </p:txBody>
      </p:sp>
      <p:graphicFrame>
        <p:nvGraphicFramePr>
          <p:cNvPr id="85011" name="Group 19"/>
          <p:cNvGraphicFramePr>
            <a:graphicFrameLocks noGrp="1"/>
          </p:cNvGraphicFramePr>
          <p:nvPr>
            <p:ph idx="4294967295"/>
          </p:nvPr>
        </p:nvGraphicFramePr>
        <p:xfrm>
          <a:off x="1500136" y="1571625"/>
          <a:ext cx="7643864" cy="4674387"/>
        </p:xfrm>
        <a:graphic>
          <a:graphicData uri="http://schemas.openxmlformats.org/drawingml/2006/table">
            <a:tbl>
              <a:tblPr rtl="1"/>
              <a:tblGrid>
                <a:gridCol w="1314570"/>
                <a:gridCol w="889911"/>
                <a:gridCol w="693194"/>
                <a:gridCol w="646356"/>
                <a:gridCol w="647917"/>
                <a:gridCol w="719735"/>
                <a:gridCol w="646356"/>
                <a:gridCol w="719734"/>
                <a:gridCol w="646356"/>
                <a:gridCol w="719735"/>
              </a:tblGrid>
              <a:tr h="528096">
                <a:tc rowSpan="2" gridSpan="2"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90B2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شرايط محيطي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90B25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Lotus" pitchFamily="2" charset="-78"/>
                      </a:endParaRP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90B2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شرايط دروني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90B25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Lotus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90B2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فرصت ها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90B2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Opportunity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90B2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تهديدها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90B2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Treatment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1037331">
                <a:tc gridSpan="2"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90B2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ف1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A90B25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Lotus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90B2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ف2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A90B25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Lotus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90B2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ف3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A90B25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Lotus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90B2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ف4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A90B25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Lotus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90B2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ت1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A90B25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Lotus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90B2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ت2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A90B25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Lotus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90B2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ت3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A90B25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Lotus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90B2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ت4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A90B25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Lotus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3007">
                <a:tc rowSpan="3"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90B2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نقاط قوت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90B2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Strengths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90B2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ق1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A90B25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Lotus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gridSpan="4"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90B2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استراتژي هاي مبتني بر فرصت- قوت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90B2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SO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rowSpan="3" gridSpan="4"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90B2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استراتژي هاي مبتني بر 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90B2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قوت-تهديد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90B2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513007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90B2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ق2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A90B25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Lotus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513007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90B2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ق3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A90B25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Lotus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513007">
                <a:tc rowSpan="3"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90B2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نقاط ضعف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A90B25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Lotus" pitchFamily="2" charset="-78"/>
                      </a:endParaRP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90B2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Weakness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90B2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ض1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A90B25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Lotus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gridSpan="4"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90B2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استراتژي هاي مبتني بر فرصت- ضعف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90B2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WO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rowSpan="3" gridSpan="4"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90B2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استراتژي هاي مبتني بر ضعف-تهديد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90B2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 WT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513007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90B2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ض2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A90B25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Lotus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513007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90B2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ض3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90B25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Lotus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6323" name="Line 3"/>
          <p:cNvSpPr>
            <a:spLocks noChangeShapeType="1"/>
          </p:cNvSpPr>
          <p:nvPr/>
        </p:nvSpPr>
        <p:spPr bwMode="auto">
          <a:xfrm>
            <a:off x="908050" y="-4113213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324" name="Line 4"/>
          <p:cNvSpPr>
            <a:spLocks noChangeShapeType="1"/>
          </p:cNvSpPr>
          <p:nvPr/>
        </p:nvSpPr>
        <p:spPr bwMode="auto">
          <a:xfrm>
            <a:off x="908050" y="-4113213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325" name="Line 5"/>
          <p:cNvSpPr>
            <a:spLocks noChangeShapeType="1"/>
          </p:cNvSpPr>
          <p:nvPr/>
        </p:nvSpPr>
        <p:spPr bwMode="auto">
          <a:xfrm>
            <a:off x="3727450" y="-4113213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326" name="Line 6"/>
          <p:cNvSpPr>
            <a:spLocks noChangeShapeType="1"/>
          </p:cNvSpPr>
          <p:nvPr/>
        </p:nvSpPr>
        <p:spPr bwMode="auto">
          <a:xfrm>
            <a:off x="3727450" y="-4113213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327" name="Line 7"/>
          <p:cNvSpPr>
            <a:spLocks noChangeShapeType="1"/>
          </p:cNvSpPr>
          <p:nvPr/>
        </p:nvSpPr>
        <p:spPr bwMode="auto">
          <a:xfrm>
            <a:off x="8724900" y="-38385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328" name="Line 8"/>
          <p:cNvSpPr>
            <a:spLocks noChangeShapeType="1"/>
          </p:cNvSpPr>
          <p:nvPr/>
        </p:nvSpPr>
        <p:spPr bwMode="auto">
          <a:xfrm>
            <a:off x="8724900" y="-3838575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329" name="Line 9"/>
          <p:cNvSpPr>
            <a:spLocks noChangeShapeType="1"/>
          </p:cNvSpPr>
          <p:nvPr/>
        </p:nvSpPr>
        <p:spPr bwMode="auto">
          <a:xfrm>
            <a:off x="8724900" y="-11953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330" name="Line 10"/>
          <p:cNvSpPr>
            <a:spLocks noChangeShapeType="1"/>
          </p:cNvSpPr>
          <p:nvPr/>
        </p:nvSpPr>
        <p:spPr bwMode="auto">
          <a:xfrm>
            <a:off x="8724900" y="-11953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331" name="Line 11"/>
          <p:cNvSpPr>
            <a:spLocks noChangeShapeType="1"/>
          </p:cNvSpPr>
          <p:nvPr/>
        </p:nvSpPr>
        <p:spPr bwMode="auto">
          <a:xfrm>
            <a:off x="8724900" y="-9207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332" name="Line 12"/>
          <p:cNvSpPr>
            <a:spLocks noChangeShapeType="1"/>
          </p:cNvSpPr>
          <p:nvPr/>
        </p:nvSpPr>
        <p:spPr bwMode="auto">
          <a:xfrm>
            <a:off x="8724900" y="-9207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333" name="Line 13"/>
          <p:cNvSpPr>
            <a:spLocks noChangeShapeType="1"/>
          </p:cNvSpPr>
          <p:nvPr/>
        </p:nvSpPr>
        <p:spPr bwMode="auto">
          <a:xfrm>
            <a:off x="8724900" y="-6461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334" name="Line 14"/>
          <p:cNvSpPr>
            <a:spLocks noChangeShapeType="1"/>
          </p:cNvSpPr>
          <p:nvPr/>
        </p:nvSpPr>
        <p:spPr bwMode="auto">
          <a:xfrm>
            <a:off x="8724900" y="-6461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335" name="Line 15"/>
          <p:cNvSpPr>
            <a:spLocks noChangeShapeType="1"/>
          </p:cNvSpPr>
          <p:nvPr/>
        </p:nvSpPr>
        <p:spPr bwMode="auto">
          <a:xfrm>
            <a:off x="8724900" y="-3714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336" name="Line 16"/>
          <p:cNvSpPr>
            <a:spLocks noChangeShapeType="1"/>
          </p:cNvSpPr>
          <p:nvPr/>
        </p:nvSpPr>
        <p:spPr bwMode="auto">
          <a:xfrm>
            <a:off x="8724900" y="-3714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337" name="Line 17"/>
          <p:cNvSpPr>
            <a:spLocks noChangeShapeType="1"/>
          </p:cNvSpPr>
          <p:nvPr/>
        </p:nvSpPr>
        <p:spPr bwMode="auto">
          <a:xfrm>
            <a:off x="8724900" y="-460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338" name="Line 18"/>
          <p:cNvSpPr>
            <a:spLocks noChangeShapeType="1"/>
          </p:cNvSpPr>
          <p:nvPr/>
        </p:nvSpPr>
        <p:spPr bwMode="auto">
          <a:xfrm>
            <a:off x="8724900" y="-460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383" name="Line 100"/>
          <p:cNvSpPr>
            <a:spLocks noChangeShapeType="1"/>
          </p:cNvSpPr>
          <p:nvPr/>
        </p:nvSpPr>
        <p:spPr bwMode="auto">
          <a:xfrm>
            <a:off x="8724900" y="5683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384" name="Line 101"/>
          <p:cNvSpPr>
            <a:spLocks noChangeShapeType="1"/>
          </p:cNvSpPr>
          <p:nvPr/>
        </p:nvSpPr>
        <p:spPr bwMode="auto">
          <a:xfrm>
            <a:off x="8724900" y="5683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385" name="Line 102"/>
          <p:cNvSpPr>
            <a:spLocks noChangeShapeType="1"/>
          </p:cNvSpPr>
          <p:nvPr/>
        </p:nvSpPr>
        <p:spPr bwMode="auto">
          <a:xfrm>
            <a:off x="8724900" y="8429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386" name="Line 103"/>
          <p:cNvSpPr>
            <a:spLocks noChangeShapeType="1"/>
          </p:cNvSpPr>
          <p:nvPr/>
        </p:nvSpPr>
        <p:spPr bwMode="auto">
          <a:xfrm>
            <a:off x="8724900" y="8429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387" name="Line 104"/>
          <p:cNvSpPr>
            <a:spLocks noChangeShapeType="1"/>
          </p:cNvSpPr>
          <p:nvPr/>
        </p:nvSpPr>
        <p:spPr bwMode="auto">
          <a:xfrm>
            <a:off x="8724900" y="11176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388" name="Line 105"/>
          <p:cNvSpPr>
            <a:spLocks noChangeShapeType="1"/>
          </p:cNvSpPr>
          <p:nvPr/>
        </p:nvSpPr>
        <p:spPr bwMode="auto">
          <a:xfrm>
            <a:off x="8724900" y="11176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389" name="Line 106"/>
          <p:cNvSpPr>
            <a:spLocks noChangeShapeType="1"/>
          </p:cNvSpPr>
          <p:nvPr/>
        </p:nvSpPr>
        <p:spPr bwMode="auto">
          <a:xfrm>
            <a:off x="8724900" y="13922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390" name="Line 107"/>
          <p:cNvSpPr>
            <a:spLocks noChangeShapeType="1"/>
          </p:cNvSpPr>
          <p:nvPr/>
        </p:nvSpPr>
        <p:spPr bwMode="auto">
          <a:xfrm>
            <a:off x="8724900" y="13922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391" name="Line 108"/>
          <p:cNvSpPr>
            <a:spLocks noChangeShapeType="1"/>
          </p:cNvSpPr>
          <p:nvPr/>
        </p:nvSpPr>
        <p:spPr bwMode="auto">
          <a:xfrm>
            <a:off x="8724900" y="17097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392" name="Line 109"/>
          <p:cNvSpPr>
            <a:spLocks noChangeShapeType="1"/>
          </p:cNvSpPr>
          <p:nvPr/>
        </p:nvSpPr>
        <p:spPr bwMode="auto">
          <a:xfrm>
            <a:off x="8724900" y="17097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393" name="Line 110"/>
          <p:cNvSpPr>
            <a:spLocks noChangeShapeType="1"/>
          </p:cNvSpPr>
          <p:nvPr/>
        </p:nvSpPr>
        <p:spPr bwMode="auto">
          <a:xfrm>
            <a:off x="4848225" y="-193675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394" name="Line 111"/>
          <p:cNvSpPr>
            <a:spLocks noChangeShapeType="1"/>
          </p:cNvSpPr>
          <p:nvPr/>
        </p:nvSpPr>
        <p:spPr bwMode="auto">
          <a:xfrm>
            <a:off x="4848225" y="-193675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395" name="Line 112"/>
          <p:cNvSpPr>
            <a:spLocks noChangeShapeType="1"/>
          </p:cNvSpPr>
          <p:nvPr/>
        </p:nvSpPr>
        <p:spPr bwMode="auto">
          <a:xfrm>
            <a:off x="6119813" y="-193675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396" name="Line 113"/>
          <p:cNvSpPr>
            <a:spLocks noChangeShapeType="1"/>
          </p:cNvSpPr>
          <p:nvPr/>
        </p:nvSpPr>
        <p:spPr bwMode="auto">
          <a:xfrm>
            <a:off x="6119813" y="-193675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397" name="Line 114"/>
          <p:cNvSpPr>
            <a:spLocks noChangeShapeType="1"/>
          </p:cNvSpPr>
          <p:nvPr/>
        </p:nvSpPr>
        <p:spPr bwMode="auto">
          <a:xfrm>
            <a:off x="6103938" y="809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398" name="Line 115"/>
          <p:cNvSpPr>
            <a:spLocks noChangeShapeType="1"/>
          </p:cNvSpPr>
          <p:nvPr/>
        </p:nvSpPr>
        <p:spPr bwMode="auto">
          <a:xfrm>
            <a:off x="6103938" y="80963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399" name="Line 116"/>
          <p:cNvSpPr>
            <a:spLocks noChangeShapeType="1"/>
          </p:cNvSpPr>
          <p:nvPr/>
        </p:nvSpPr>
        <p:spPr bwMode="auto">
          <a:xfrm>
            <a:off x="8858250" y="809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400" name="Line 117"/>
          <p:cNvSpPr>
            <a:spLocks noChangeShapeType="1"/>
          </p:cNvSpPr>
          <p:nvPr/>
        </p:nvSpPr>
        <p:spPr bwMode="auto">
          <a:xfrm>
            <a:off x="8858250" y="80963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401" name="Line 118"/>
          <p:cNvSpPr>
            <a:spLocks noChangeShapeType="1"/>
          </p:cNvSpPr>
          <p:nvPr/>
        </p:nvSpPr>
        <p:spPr bwMode="auto">
          <a:xfrm>
            <a:off x="6103938" y="4333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402" name="Line 119"/>
          <p:cNvSpPr>
            <a:spLocks noChangeShapeType="1"/>
          </p:cNvSpPr>
          <p:nvPr/>
        </p:nvSpPr>
        <p:spPr bwMode="auto">
          <a:xfrm>
            <a:off x="6103938" y="433388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403" name="Line 120"/>
          <p:cNvSpPr>
            <a:spLocks noChangeShapeType="1"/>
          </p:cNvSpPr>
          <p:nvPr/>
        </p:nvSpPr>
        <p:spPr bwMode="auto">
          <a:xfrm>
            <a:off x="8858250" y="4492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404" name="Line 121"/>
          <p:cNvSpPr>
            <a:spLocks noChangeShapeType="1"/>
          </p:cNvSpPr>
          <p:nvPr/>
        </p:nvSpPr>
        <p:spPr bwMode="auto">
          <a:xfrm>
            <a:off x="6103938" y="4492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405" name="Line 122"/>
          <p:cNvSpPr>
            <a:spLocks noChangeShapeType="1"/>
          </p:cNvSpPr>
          <p:nvPr/>
        </p:nvSpPr>
        <p:spPr bwMode="auto">
          <a:xfrm>
            <a:off x="6103938" y="449263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406" name="Line 123"/>
          <p:cNvSpPr>
            <a:spLocks noChangeShapeType="1"/>
          </p:cNvSpPr>
          <p:nvPr/>
        </p:nvSpPr>
        <p:spPr bwMode="auto">
          <a:xfrm>
            <a:off x="8858250" y="4492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407" name="Line 124"/>
          <p:cNvSpPr>
            <a:spLocks noChangeShapeType="1"/>
          </p:cNvSpPr>
          <p:nvPr/>
        </p:nvSpPr>
        <p:spPr bwMode="auto">
          <a:xfrm>
            <a:off x="8858250" y="4651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408" name="Line 125"/>
          <p:cNvSpPr>
            <a:spLocks noChangeShapeType="1"/>
          </p:cNvSpPr>
          <p:nvPr/>
        </p:nvSpPr>
        <p:spPr bwMode="auto">
          <a:xfrm>
            <a:off x="6103938" y="4651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409" name="Line 126"/>
          <p:cNvSpPr>
            <a:spLocks noChangeShapeType="1"/>
          </p:cNvSpPr>
          <p:nvPr/>
        </p:nvSpPr>
        <p:spPr bwMode="auto">
          <a:xfrm>
            <a:off x="6103938" y="465138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410" name="Line 127"/>
          <p:cNvSpPr>
            <a:spLocks noChangeShapeType="1"/>
          </p:cNvSpPr>
          <p:nvPr/>
        </p:nvSpPr>
        <p:spPr bwMode="auto">
          <a:xfrm>
            <a:off x="8858250" y="4651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411" name="Line 128"/>
          <p:cNvSpPr>
            <a:spLocks noChangeShapeType="1"/>
          </p:cNvSpPr>
          <p:nvPr/>
        </p:nvSpPr>
        <p:spPr bwMode="auto">
          <a:xfrm>
            <a:off x="8858250" y="4810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412" name="Line 129"/>
          <p:cNvSpPr>
            <a:spLocks noChangeShapeType="1"/>
          </p:cNvSpPr>
          <p:nvPr/>
        </p:nvSpPr>
        <p:spPr bwMode="auto">
          <a:xfrm>
            <a:off x="6103938" y="4810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413" name="Line 130"/>
          <p:cNvSpPr>
            <a:spLocks noChangeShapeType="1"/>
          </p:cNvSpPr>
          <p:nvPr/>
        </p:nvSpPr>
        <p:spPr bwMode="auto">
          <a:xfrm>
            <a:off x="6103938" y="481013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414" name="Line 131"/>
          <p:cNvSpPr>
            <a:spLocks noChangeShapeType="1"/>
          </p:cNvSpPr>
          <p:nvPr/>
        </p:nvSpPr>
        <p:spPr bwMode="auto">
          <a:xfrm>
            <a:off x="8858250" y="4810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415" name="Line 132"/>
          <p:cNvSpPr>
            <a:spLocks noChangeShapeType="1"/>
          </p:cNvSpPr>
          <p:nvPr/>
        </p:nvSpPr>
        <p:spPr bwMode="auto">
          <a:xfrm>
            <a:off x="8858250" y="4968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416" name="Line 133"/>
          <p:cNvSpPr>
            <a:spLocks noChangeShapeType="1"/>
          </p:cNvSpPr>
          <p:nvPr/>
        </p:nvSpPr>
        <p:spPr bwMode="auto">
          <a:xfrm>
            <a:off x="6103938" y="4968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417" name="Line 134"/>
          <p:cNvSpPr>
            <a:spLocks noChangeShapeType="1"/>
          </p:cNvSpPr>
          <p:nvPr/>
        </p:nvSpPr>
        <p:spPr bwMode="auto">
          <a:xfrm>
            <a:off x="6103938" y="496888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418" name="Line 135"/>
          <p:cNvSpPr>
            <a:spLocks noChangeShapeType="1"/>
          </p:cNvSpPr>
          <p:nvPr/>
        </p:nvSpPr>
        <p:spPr bwMode="auto">
          <a:xfrm>
            <a:off x="8858250" y="4968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419" name="Line 136"/>
          <p:cNvSpPr>
            <a:spLocks noChangeShapeType="1"/>
          </p:cNvSpPr>
          <p:nvPr/>
        </p:nvSpPr>
        <p:spPr bwMode="auto">
          <a:xfrm>
            <a:off x="8858250" y="6413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420" name="Line 137"/>
          <p:cNvSpPr>
            <a:spLocks noChangeShapeType="1"/>
          </p:cNvSpPr>
          <p:nvPr/>
        </p:nvSpPr>
        <p:spPr bwMode="auto">
          <a:xfrm>
            <a:off x="6103938" y="6413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421" name="Line 138"/>
          <p:cNvSpPr>
            <a:spLocks noChangeShapeType="1"/>
          </p:cNvSpPr>
          <p:nvPr/>
        </p:nvSpPr>
        <p:spPr bwMode="auto">
          <a:xfrm>
            <a:off x="6103938" y="641350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422" name="Line 139"/>
          <p:cNvSpPr>
            <a:spLocks noChangeShapeType="1"/>
          </p:cNvSpPr>
          <p:nvPr/>
        </p:nvSpPr>
        <p:spPr bwMode="auto">
          <a:xfrm>
            <a:off x="8858250" y="6413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423" name="Line 140"/>
          <p:cNvSpPr>
            <a:spLocks noChangeShapeType="1"/>
          </p:cNvSpPr>
          <p:nvPr/>
        </p:nvSpPr>
        <p:spPr bwMode="auto">
          <a:xfrm>
            <a:off x="6103938" y="8953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424" name="Line 141"/>
          <p:cNvSpPr>
            <a:spLocks noChangeShapeType="1"/>
          </p:cNvSpPr>
          <p:nvPr/>
        </p:nvSpPr>
        <p:spPr bwMode="auto">
          <a:xfrm>
            <a:off x="6103938" y="895350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425" name="Line 142"/>
          <p:cNvSpPr>
            <a:spLocks noChangeShapeType="1"/>
          </p:cNvSpPr>
          <p:nvPr/>
        </p:nvSpPr>
        <p:spPr bwMode="auto">
          <a:xfrm>
            <a:off x="8858250" y="9112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426" name="Line 143"/>
          <p:cNvSpPr>
            <a:spLocks noChangeShapeType="1"/>
          </p:cNvSpPr>
          <p:nvPr/>
        </p:nvSpPr>
        <p:spPr bwMode="auto">
          <a:xfrm>
            <a:off x="6103938" y="9112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427" name="Line 144"/>
          <p:cNvSpPr>
            <a:spLocks noChangeShapeType="1"/>
          </p:cNvSpPr>
          <p:nvPr/>
        </p:nvSpPr>
        <p:spPr bwMode="auto">
          <a:xfrm>
            <a:off x="6103938" y="911225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428" name="Line 145"/>
          <p:cNvSpPr>
            <a:spLocks noChangeShapeType="1"/>
          </p:cNvSpPr>
          <p:nvPr/>
        </p:nvSpPr>
        <p:spPr bwMode="auto">
          <a:xfrm>
            <a:off x="8858250" y="9112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429" name="Line 146"/>
          <p:cNvSpPr>
            <a:spLocks noChangeShapeType="1"/>
          </p:cNvSpPr>
          <p:nvPr/>
        </p:nvSpPr>
        <p:spPr bwMode="auto">
          <a:xfrm>
            <a:off x="8858250" y="9271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430" name="Line 147"/>
          <p:cNvSpPr>
            <a:spLocks noChangeShapeType="1"/>
          </p:cNvSpPr>
          <p:nvPr/>
        </p:nvSpPr>
        <p:spPr bwMode="auto">
          <a:xfrm>
            <a:off x="6103938" y="9271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431" name="Line 148"/>
          <p:cNvSpPr>
            <a:spLocks noChangeShapeType="1"/>
          </p:cNvSpPr>
          <p:nvPr/>
        </p:nvSpPr>
        <p:spPr bwMode="auto">
          <a:xfrm>
            <a:off x="6103938" y="927100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432" name="Line 149"/>
          <p:cNvSpPr>
            <a:spLocks noChangeShapeType="1"/>
          </p:cNvSpPr>
          <p:nvPr/>
        </p:nvSpPr>
        <p:spPr bwMode="auto">
          <a:xfrm>
            <a:off x="8858250" y="9271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433" name="Line 150"/>
          <p:cNvSpPr>
            <a:spLocks noChangeShapeType="1"/>
          </p:cNvSpPr>
          <p:nvPr/>
        </p:nvSpPr>
        <p:spPr bwMode="auto">
          <a:xfrm>
            <a:off x="8858250" y="9429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434" name="Line 151"/>
          <p:cNvSpPr>
            <a:spLocks noChangeShapeType="1"/>
          </p:cNvSpPr>
          <p:nvPr/>
        </p:nvSpPr>
        <p:spPr bwMode="auto">
          <a:xfrm>
            <a:off x="6103938" y="9429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435" name="Line 152"/>
          <p:cNvSpPr>
            <a:spLocks noChangeShapeType="1"/>
          </p:cNvSpPr>
          <p:nvPr/>
        </p:nvSpPr>
        <p:spPr bwMode="auto">
          <a:xfrm>
            <a:off x="6103938" y="942975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436" name="Line 153"/>
          <p:cNvSpPr>
            <a:spLocks noChangeShapeType="1"/>
          </p:cNvSpPr>
          <p:nvPr/>
        </p:nvSpPr>
        <p:spPr bwMode="auto">
          <a:xfrm>
            <a:off x="8858250" y="9429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437" name="Line 154"/>
          <p:cNvSpPr>
            <a:spLocks noChangeShapeType="1"/>
          </p:cNvSpPr>
          <p:nvPr/>
        </p:nvSpPr>
        <p:spPr bwMode="auto">
          <a:xfrm>
            <a:off x="8858250" y="9588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438" name="Line 155"/>
          <p:cNvSpPr>
            <a:spLocks noChangeShapeType="1"/>
          </p:cNvSpPr>
          <p:nvPr/>
        </p:nvSpPr>
        <p:spPr bwMode="auto">
          <a:xfrm>
            <a:off x="6103938" y="9588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439" name="Line 156"/>
          <p:cNvSpPr>
            <a:spLocks noChangeShapeType="1"/>
          </p:cNvSpPr>
          <p:nvPr/>
        </p:nvSpPr>
        <p:spPr bwMode="auto">
          <a:xfrm>
            <a:off x="6103938" y="958850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440" name="Line 157"/>
          <p:cNvSpPr>
            <a:spLocks noChangeShapeType="1"/>
          </p:cNvSpPr>
          <p:nvPr/>
        </p:nvSpPr>
        <p:spPr bwMode="auto">
          <a:xfrm>
            <a:off x="8858250" y="9588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441" name="Line 158"/>
          <p:cNvSpPr>
            <a:spLocks noChangeShapeType="1"/>
          </p:cNvSpPr>
          <p:nvPr/>
        </p:nvSpPr>
        <p:spPr bwMode="auto">
          <a:xfrm>
            <a:off x="8858250" y="12763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442" name="Line 159"/>
          <p:cNvSpPr>
            <a:spLocks noChangeShapeType="1"/>
          </p:cNvSpPr>
          <p:nvPr/>
        </p:nvSpPr>
        <p:spPr bwMode="auto">
          <a:xfrm>
            <a:off x="6103938" y="12763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443" name="Line 160"/>
          <p:cNvSpPr>
            <a:spLocks noChangeShapeType="1"/>
          </p:cNvSpPr>
          <p:nvPr/>
        </p:nvSpPr>
        <p:spPr bwMode="auto">
          <a:xfrm>
            <a:off x="6103938" y="1276350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444" name="Line 161"/>
          <p:cNvSpPr>
            <a:spLocks noChangeShapeType="1"/>
          </p:cNvSpPr>
          <p:nvPr/>
        </p:nvSpPr>
        <p:spPr bwMode="auto">
          <a:xfrm>
            <a:off x="8858250" y="12763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445" name="Rectangle 162"/>
          <p:cNvSpPr>
            <a:spLocks noChangeArrowheads="1"/>
          </p:cNvSpPr>
          <p:nvPr/>
        </p:nvSpPr>
        <p:spPr bwMode="auto">
          <a:xfrm>
            <a:off x="0" y="-452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rtl="1"/>
            <a:endParaRPr kumimoji="0" lang="fa-IR" sz="1800" b="0" u="none">
              <a:latin typeface="Arial" pitchFamily="34" charset="0"/>
              <a:cs typeface="Arial" pitchFamily="34" charset="0"/>
            </a:endParaRPr>
          </a:p>
        </p:txBody>
      </p:sp>
      <p:sp>
        <p:nvSpPr>
          <p:cNvPr id="56446" name="Line 163"/>
          <p:cNvSpPr>
            <a:spLocks noChangeShapeType="1"/>
          </p:cNvSpPr>
          <p:nvPr/>
        </p:nvSpPr>
        <p:spPr bwMode="auto">
          <a:xfrm>
            <a:off x="4573588" y="-452438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447" name="Line 164"/>
          <p:cNvSpPr>
            <a:spLocks noChangeShapeType="1"/>
          </p:cNvSpPr>
          <p:nvPr/>
        </p:nvSpPr>
        <p:spPr bwMode="auto">
          <a:xfrm>
            <a:off x="4573588" y="-452438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448" name="Line 165"/>
          <p:cNvSpPr>
            <a:spLocks noChangeShapeType="1"/>
          </p:cNvSpPr>
          <p:nvPr/>
        </p:nvSpPr>
        <p:spPr bwMode="auto">
          <a:xfrm>
            <a:off x="5949950" y="-452438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449" name="Line 166"/>
          <p:cNvSpPr>
            <a:spLocks noChangeShapeType="1"/>
          </p:cNvSpPr>
          <p:nvPr/>
        </p:nvSpPr>
        <p:spPr bwMode="auto">
          <a:xfrm>
            <a:off x="5949950" y="-452438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450" name="Line 167"/>
          <p:cNvSpPr>
            <a:spLocks noChangeShapeType="1"/>
          </p:cNvSpPr>
          <p:nvPr/>
        </p:nvSpPr>
        <p:spPr bwMode="auto">
          <a:xfrm>
            <a:off x="5829300" y="-1778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451" name="Line 168"/>
          <p:cNvSpPr>
            <a:spLocks noChangeShapeType="1"/>
          </p:cNvSpPr>
          <p:nvPr/>
        </p:nvSpPr>
        <p:spPr bwMode="auto">
          <a:xfrm>
            <a:off x="5829300" y="-177800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452" name="Line 169"/>
          <p:cNvSpPr>
            <a:spLocks noChangeShapeType="1"/>
          </p:cNvSpPr>
          <p:nvPr/>
        </p:nvSpPr>
        <p:spPr bwMode="auto">
          <a:xfrm>
            <a:off x="8572500" y="-1778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453" name="Line 170"/>
          <p:cNvSpPr>
            <a:spLocks noChangeShapeType="1"/>
          </p:cNvSpPr>
          <p:nvPr/>
        </p:nvSpPr>
        <p:spPr bwMode="auto">
          <a:xfrm>
            <a:off x="8572500" y="-177800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454" name="Line 171"/>
          <p:cNvSpPr>
            <a:spLocks noChangeShapeType="1"/>
          </p:cNvSpPr>
          <p:nvPr/>
        </p:nvSpPr>
        <p:spPr bwMode="auto">
          <a:xfrm>
            <a:off x="5829300" y="1746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455" name="Line 172"/>
          <p:cNvSpPr>
            <a:spLocks noChangeShapeType="1"/>
          </p:cNvSpPr>
          <p:nvPr/>
        </p:nvSpPr>
        <p:spPr bwMode="auto">
          <a:xfrm>
            <a:off x="5829300" y="174625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456" name="Line 173"/>
          <p:cNvSpPr>
            <a:spLocks noChangeShapeType="1"/>
          </p:cNvSpPr>
          <p:nvPr/>
        </p:nvSpPr>
        <p:spPr bwMode="auto">
          <a:xfrm>
            <a:off x="8572500" y="190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457" name="Line 174"/>
          <p:cNvSpPr>
            <a:spLocks noChangeShapeType="1"/>
          </p:cNvSpPr>
          <p:nvPr/>
        </p:nvSpPr>
        <p:spPr bwMode="auto">
          <a:xfrm>
            <a:off x="5829300" y="190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458" name="Line 175"/>
          <p:cNvSpPr>
            <a:spLocks noChangeShapeType="1"/>
          </p:cNvSpPr>
          <p:nvPr/>
        </p:nvSpPr>
        <p:spPr bwMode="auto">
          <a:xfrm>
            <a:off x="5829300" y="190500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459" name="Line 176"/>
          <p:cNvSpPr>
            <a:spLocks noChangeShapeType="1"/>
          </p:cNvSpPr>
          <p:nvPr/>
        </p:nvSpPr>
        <p:spPr bwMode="auto">
          <a:xfrm>
            <a:off x="8572500" y="190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460" name="Line 177"/>
          <p:cNvSpPr>
            <a:spLocks noChangeShapeType="1"/>
          </p:cNvSpPr>
          <p:nvPr/>
        </p:nvSpPr>
        <p:spPr bwMode="auto">
          <a:xfrm>
            <a:off x="8572500" y="2063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461" name="Line 178"/>
          <p:cNvSpPr>
            <a:spLocks noChangeShapeType="1"/>
          </p:cNvSpPr>
          <p:nvPr/>
        </p:nvSpPr>
        <p:spPr bwMode="auto">
          <a:xfrm>
            <a:off x="5829300" y="2063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462" name="Line 179"/>
          <p:cNvSpPr>
            <a:spLocks noChangeShapeType="1"/>
          </p:cNvSpPr>
          <p:nvPr/>
        </p:nvSpPr>
        <p:spPr bwMode="auto">
          <a:xfrm>
            <a:off x="5829300" y="206375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463" name="Line 180"/>
          <p:cNvSpPr>
            <a:spLocks noChangeShapeType="1"/>
          </p:cNvSpPr>
          <p:nvPr/>
        </p:nvSpPr>
        <p:spPr bwMode="auto">
          <a:xfrm>
            <a:off x="8572500" y="2063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464" name="Line 181"/>
          <p:cNvSpPr>
            <a:spLocks noChangeShapeType="1"/>
          </p:cNvSpPr>
          <p:nvPr/>
        </p:nvSpPr>
        <p:spPr bwMode="auto">
          <a:xfrm>
            <a:off x="8572500" y="2222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465" name="Line 182"/>
          <p:cNvSpPr>
            <a:spLocks noChangeShapeType="1"/>
          </p:cNvSpPr>
          <p:nvPr/>
        </p:nvSpPr>
        <p:spPr bwMode="auto">
          <a:xfrm>
            <a:off x="5829300" y="2222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466" name="Line 183"/>
          <p:cNvSpPr>
            <a:spLocks noChangeShapeType="1"/>
          </p:cNvSpPr>
          <p:nvPr/>
        </p:nvSpPr>
        <p:spPr bwMode="auto">
          <a:xfrm>
            <a:off x="5829300" y="222250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467" name="Line 184"/>
          <p:cNvSpPr>
            <a:spLocks noChangeShapeType="1"/>
          </p:cNvSpPr>
          <p:nvPr/>
        </p:nvSpPr>
        <p:spPr bwMode="auto">
          <a:xfrm>
            <a:off x="8572500" y="2222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468" name="Line 185"/>
          <p:cNvSpPr>
            <a:spLocks noChangeShapeType="1"/>
          </p:cNvSpPr>
          <p:nvPr/>
        </p:nvSpPr>
        <p:spPr bwMode="auto">
          <a:xfrm>
            <a:off x="8572500" y="2381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469" name="Line 186"/>
          <p:cNvSpPr>
            <a:spLocks noChangeShapeType="1"/>
          </p:cNvSpPr>
          <p:nvPr/>
        </p:nvSpPr>
        <p:spPr bwMode="auto">
          <a:xfrm>
            <a:off x="5829300" y="2381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470" name="Line 187"/>
          <p:cNvSpPr>
            <a:spLocks noChangeShapeType="1"/>
          </p:cNvSpPr>
          <p:nvPr/>
        </p:nvSpPr>
        <p:spPr bwMode="auto">
          <a:xfrm>
            <a:off x="5829300" y="238125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471" name="Line 188"/>
          <p:cNvSpPr>
            <a:spLocks noChangeShapeType="1"/>
          </p:cNvSpPr>
          <p:nvPr/>
        </p:nvSpPr>
        <p:spPr bwMode="auto">
          <a:xfrm>
            <a:off x="8572500" y="2381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472" name="Line 189"/>
          <p:cNvSpPr>
            <a:spLocks noChangeShapeType="1"/>
          </p:cNvSpPr>
          <p:nvPr/>
        </p:nvSpPr>
        <p:spPr bwMode="auto">
          <a:xfrm>
            <a:off x="8572500" y="3825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473" name="Line 190"/>
          <p:cNvSpPr>
            <a:spLocks noChangeShapeType="1"/>
          </p:cNvSpPr>
          <p:nvPr/>
        </p:nvSpPr>
        <p:spPr bwMode="auto">
          <a:xfrm>
            <a:off x="5829300" y="3825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474" name="Line 191"/>
          <p:cNvSpPr>
            <a:spLocks noChangeShapeType="1"/>
          </p:cNvSpPr>
          <p:nvPr/>
        </p:nvSpPr>
        <p:spPr bwMode="auto">
          <a:xfrm>
            <a:off x="5829300" y="382588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475" name="Line 192"/>
          <p:cNvSpPr>
            <a:spLocks noChangeShapeType="1"/>
          </p:cNvSpPr>
          <p:nvPr/>
        </p:nvSpPr>
        <p:spPr bwMode="auto">
          <a:xfrm>
            <a:off x="8572500" y="3825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476" name="Line 193"/>
          <p:cNvSpPr>
            <a:spLocks noChangeShapeType="1"/>
          </p:cNvSpPr>
          <p:nvPr/>
        </p:nvSpPr>
        <p:spPr bwMode="auto">
          <a:xfrm>
            <a:off x="5829300" y="6365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477" name="Line 194"/>
          <p:cNvSpPr>
            <a:spLocks noChangeShapeType="1"/>
          </p:cNvSpPr>
          <p:nvPr/>
        </p:nvSpPr>
        <p:spPr bwMode="auto">
          <a:xfrm>
            <a:off x="5829300" y="636588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478" name="Line 195"/>
          <p:cNvSpPr>
            <a:spLocks noChangeShapeType="1"/>
          </p:cNvSpPr>
          <p:nvPr/>
        </p:nvSpPr>
        <p:spPr bwMode="auto">
          <a:xfrm>
            <a:off x="8572500" y="6524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479" name="Line 196"/>
          <p:cNvSpPr>
            <a:spLocks noChangeShapeType="1"/>
          </p:cNvSpPr>
          <p:nvPr/>
        </p:nvSpPr>
        <p:spPr bwMode="auto">
          <a:xfrm>
            <a:off x="5829300" y="6524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480" name="Line 197"/>
          <p:cNvSpPr>
            <a:spLocks noChangeShapeType="1"/>
          </p:cNvSpPr>
          <p:nvPr/>
        </p:nvSpPr>
        <p:spPr bwMode="auto">
          <a:xfrm>
            <a:off x="5829300" y="652463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481" name="Line 198"/>
          <p:cNvSpPr>
            <a:spLocks noChangeShapeType="1"/>
          </p:cNvSpPr>
          <p:nvPr/>
        </p:nvSpPr>
        <p:spPr bwMode="auto">
          <a:xfrm>
            <a:off x="8572500" y="6524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482" name="Line 199"/>
          <p:cNvSpPr>
            <a:spLocks noChangeShapeType="1"/>
          </p:cNvSpPr>
          <p:nvPr/>
        </p:nvSpPr>
        <p:spPr bwMode="auto">
          <a:xfrm>
            <a:off x="8572500" y="6683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483" name="Line 200"/>
          <p:cNvSpPr>
            <a:spLocks noChangeShapeType="1"/>
          </p:cNvSpPr>
          <p:nvPr/>
        </p:nvSpPr>
        <p:spPr bwMode="auto">
          <a:xfrm>
            <a:off x="5829300" y="6683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484" name="Line 201"/>
          <p:cNvSpPr>
            <a:spLocks noChangeShapeType="1"/>
          </p:cNvSpPr>
          <p:nvPr/>
        </p:nvSpPr>
        <p:spPr bwMode="auto">
          <a:xfrm>
            <a:off x="5829300" y="668338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485" name="Line 202"/>
          <p:cNvSpPr>
            <a:spLocks noChangeShapeType="1"/>
          </p:cNvSpPr>
          <p:nvPr/>
        </p:nvSpPr>
        <p:spPr bwMode="auto">
          <a:xfrm>
            <a:off x="8572500" y="6683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486" name="Line 203"/>
          <p:cNvSpPr>
            <a:spLocks noChangeShapeType="1"/>
          </p:cNvSpPr>
          <p:nvPr/>
        </p:nvSpPr>
        <p:spPr bwMode="auto">
          <a:xfrm>
            <a:off x="8572500" y="6842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487" name="Line 204"/>
          <p:cNvSpPr>
            <a:spLocks noChangeShapeType="1"/>
          </p:cNvSpPr>
          <p:nvPr/>
        </p:nvSpPr>
        <p:spPr bwMode="auto">
          <a:xfrm>
            <a:off x="5829300" y="6842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488" name="Line 205"/>
          <p:cNvSpPr>
            <a:spLocks noChangeShapeType="1"/>
          </p:cNvSpPr>
          <p:nvPr/>
        </p:nvSpPr>
        <p:spPr bwMode="auto">
          <a:xfrm>
            <a:off x="5829300" y="684213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489" name="Line 206"/>
          <p:cNvSpPr>
            <a:spLocks noChangeShapeType="1"/>
          </p:cNvSpPr>
          <p:nvPr/>
        </p:nvSpPr>
        <p:spPr bwMode="auto">
          <a:xfrm>
            <a:off x="8572500" y="6842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490" name="Line 207"/>
          <p:cNvSpPr>
            <a:spLocks noChangeShapeType="1"/>
          </p:cNvSpPr>
          <p:nvPr/>
        </p:nvSpPr>
        <p:spPr bwMode="auto">
          <a:xfrm>
            <a:off x="8572500" y="7000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491" name="Line 208"/>
          <p:cNvSpPr>
            <a:spLocks noChangeShapeType="1"/>
          </p:cNvSpPr>
          <p:nvPr/>
        </p:nvSpPr>
        <p:spPr bwMode="auto">
          <a:xfrm>
            <a:off x="5829300" y="7000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492" name="Line 209"/>
          <p:cNvSpPr>
            <a:spLocks noChangeShapeType="1"/>
          </p:cNvSpPr>
          <p:nvPr/>
        </p:nvSpPr>
        <p:spPr bwMode="auto">
          <a:xfrm>
            <a:off x="5829300" y="700088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493" name="Line 210"/>
          <p:cNvSpPr>
            <a:spLocks noChangeShapeType="1"/>
          </p:cNvSpPr>
          <p:nvPr/>
        </p:nvSpPr>
        <p:spPr bwMode="auto">
          <a:xfrm>
            <a:off x="8572500" y="7000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494" name="Line 211"/>
          <p:cNvSpPr>
            <a:spLocks noChangeShapeType="1"/>
          </p:cNvSpPr>
          <p:nvPr/>
        </p:nvSpPr>
        <p:spPr bwMode="auto">
          <a:xfrm>
            <a:off x="8572500" y="10175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495" name="Line 212"/>
          <p:cNvSpPr>
            <a:spLocks noChangeShapeType="1"/>
          </p:cNvSpPr>
          <p:nvPr/>
        </p:nvSpPr>
        <p:spPr bwMode="auto">
          <a:xfrm>
            <a:off x="5829300" y="10175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496" name="Line 213"/>
          <p:cNvSpPr>
            <a:spLocks noChangeShapeType="1"/>
          </p:cNvSpPr>
          <p:nvPr/>
        </p:nvSpPr>
        <p:spPr bwMode="auto">
          <a:xfrm>
            <a:off x="5829300" y="1017588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497" name="Line 214"/>
          <p:cNvSpPr>
            <a:spLocks noChangeShapeType="1"/>
          </p:cNvSpPr>
          <p:nvPr/>
        </p:nvSpPr>
        <p:spPr bwMode="auto">
          <a:xfrm>
            <a:off x="8572500" y="10175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498" name="Rectangle 215"/>
          <p:cNvSpPr>
            <a:spLocks noChangeArrowheads="1"/>
          </p:cNvSpPr>
          <p:nvPr/>
        </p:nvSpPr>
        <p:spPr bwMode="auto">
          <a:xfrm>
            <a:off x="0" y="7310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rtl="1"/>
            <a:endParaRPr kumimoji="0" lang="fa-IR" sz="1800" b="0" u="none">
              <a:latin typeface="Arial" pitchFamily="34" charset="0"/>
              <a:cs typeface="Arial" pitchFamily="34" charset="0"/>
            </a:endParaRPr>
          </a:p>
        </p:txBody>
      </p:sp>
      <p:sp>
        <p:nvSpPr>
          <p:cNvPr id="56499" name="Line 216"/>
          <p:cNvSpPr>
            <a:spLocks noChangeShapeType="1"/>
          </p:cNvSpPr>
          <p:nvPr/>
        </p:nvSpPr>
        <p:spPr bwMode="auto">
          <a:xfrm>
            <a:off x="4848225" y="-193675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500" name="Line 217"/>
          <p:cNvSpPr>
            <a:spLocks noChangeShapeType="1"/>
          </p:cNvSpPr>
          <p:nvPr/>
        </p:nvSpPr>
        <p:spPr bwMode="auto">
          <a:xfrm>
            <a:off x="4848225" y="-193675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501" name="Line 218"/>
          <p:cNvSpPr>
            <a:spLocks noChangeShapeType="1"/>
          </p:cNvSpPr>
          <p:nvPr/>
        </p:nvSpPr>
        <p:spPr bwMode="auto">
          <a:xfrm>
            <a:off x="6119813" y="-193675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502" name="Line 219"/>
          <p:cNvSpPr>
            <a:spLocks noChangeShapeType="1"/>
          </p:cNvSpPr>
          <p:nvPr/>
        </p:nvSpPr>
        <p:spPr bwMode="auto">
          <a:xfrm>
            <a:off x="6119813" y="-193675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503" name="Line 220"/>
          <p:cNvSpPr>
            <a:spLocks noChangeShapeType="1"/>
          </p:cNvSpPr>
          <p:nvPr/>
        </p:nvSpPr>
        <p:spPr bwMode="auto">
          <a:xfrm>
            <a:off x="6103938" y="809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504" name="Line 221"/>
          <p:cNvSpPr>
            <a:spLocks noChangeShapeType="1"/>
          </p:cNvSpPr>
          <p:nvPr/>
        </p:nvSpPr>
        <p:spPr bwMode="auto">
          <a:xfrm>
            <a:off x="6103938" y="80963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505" name="Line 222"/>
          <p:cNvSpPr>
            <a:spLocks noChangeShapeType="1"/>
          </p:cNvSpPr>
          <p:nvPr/>
        </p:nvSpPr>
        <p:spPr bwMode="auto">
          <a:xfrm>
            <a:off x="8858250" y="809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506" name="Line 223"/>
          <p:cNvSpPr>
            <a:spLocks noChangeShapeType="1"/>
          </p:cNvSpPr>
          <p:nvPr/>
        </p:nvSpPr>
        <p:spPr bwMode="auto">
          <a:xfrm>
            <a:off x="8858250" y="80963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507" name="Line 224"/>
          <p:cNvSpPr>
            <a:spLocks noChangeShapeType="1"/>
          </p:cNvSpPr>
          <p:nvPr/>
        </p:nvSpPr>
        <p:spPr bwMode="auto">
          <a:xfrm>
            <a:off x="6103938" y="4333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508" name="Line 225"/>
          <p:cNvSpPr>
            <a:spLocks noChangeShapeType="1"/>
          </p:cNvSpPr>
          <p:nvPr/>
        </p:nvSpPr>
        <p:spPr bwMode="auto">
          <a:xfrm>
            <a:off x="6103938" y="433388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509" name="Line 226"/>
          <p:cNvSpPr>
            <a:spLocks noChangeShapeType="1"/>
          </p:cNvSpPr>
          <p:nvPr/>
        </p:nvSpPr>
        <p:spPr bwMode="auto">
          <a:xfrm>
            <a:off x="8858250" y="4492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510" name="Line 227"/>
          <p:cNvSpPr>
            <a:spLocks noChangeShapeType="1"/>
          </p:cNvSpPr>
          <p:nvPr/>
        </p:nvSpPr>
        <p:spPr bwMode="auto">
          <a:xfrm>
            <a:off x="6103938" y="4492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511" name="Line 228"/>
          <p:cNvSpPr>
            <a:spLocks noChangeShapeType="1"/>
          </p:cNvSpPr>
          <p:nvPr/>
        </p:nvSpPr>
        <p:spPr bwMode="auto">
          <a:xfrm>
            <a:off x="6103938" y="449263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512" name="Line 229"/>
          <p:cNvSpPr>
            <a:spLocks noChangeShapeType="1"/>
          </p:cNvSpPr>
          <p:nvPr/>
        </p:nvSpPr>
        <p:spPr bwMode="auto">
          <a:xfrm>
            <a:off x="8858250" y="4492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513" name="Line 230"/>
          <p:cNvSpPr>
            <a:spLocks noChangeShapeType="1"/>
          </p:cNvSpPr>
          <p:nvPr/>
        </p:nvSpPr>
        <p:spPr bwMode="auto">
          <a:xfrm>
            <a:off x="8858250" y="4651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514" name="Line 231"/>
          <p:cNvSpPr>
            <a:spLocks noChangeShapeType="1"/>
          </p:cNvSpPr>
          <p:nvPr/>
        </p:nvSpPr>
        <p:spPr bwMode="auto">
          <a:xfrm>
            <a:off x="6103938" y="4651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515" name="Line 232"/>
          <p:cNvSpPr>
            <a:spLocks noChangeShapeType="1"/>
          </p:cNvSpPr>
          <p:nvPr/>
        </p:nvSpPr>
        <p:spPr bwMode="auto">
          <a:xfrm>
            <a:off x="6103938" y="465138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516" name="Line 233"/>
          <p:cNvSpPr>
            <a:spLocks noChangeShapeType="1"/>
          </p:cNvSpPr>
          <p:nvPr/>
        </p:nvSpPr>
        <p:spPr bwMode="auto">
          <a:xfrm>
            <a:off x="8858250" y="4651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517" name="Line 234"/>
          <p:cNvSpPr>
            <a:spLocks noChangeShapeType="1"/>
          </p:cNvSpPr>
          <p:nvPr/>
        </p:nvSpPr>
        <p:spPr bwMode="auto">
          <a:xfrm>
            <a:off x="8858250" y="4810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518" name="Line 235"/>
          <p:cNvSpPr>
            <a:spLocks noChangeShapeType="1"/>
          </p:cNvSpPr>
          <p:nvPr/>
        </p:nvSpPr>
        <p:spPr bwMode="auto">
          <a:xfrm>
            <a:off x="6103938" y="4810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519" name="Line 236"/>
          <p:cNvSpPr>
            <a:spLocks noChangeShapeType="1"/>
          </p:cNvSpPr>
          <p:nvPr/>
        </p:nvSpPr>
        <p:spPr bwMode="auto">
          <a:xfrm>
            <a:off x="6103938" y="481013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520" name="Line 237"/>
          <p:cNvSpPr>
            <a:spLocks noChangeShapeType="1"/>
          </p:cNvSpPr>
          <p:nvPr/>
        </p:nvSpPr>
        <p:spPr bwMode="auto">
          <a:xfrm>
            <a:off x="8858250" y="4810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521" name="Line 238"/>
          <p:cNvSpPr>
            <a:spLocks noChangeShapeType="1"/>
          </p:cNvSpPr>
          <p:nvPr/>
        </p:nvSpPr>
        <p:spPr bwMode="auto">
          <a:xfrm>
            <a:off x="8858250" y="4968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522" name="Line 239"/>
          <p:cNvSpPr>
            <a:spLocks noChangeShapeType="1"/>
          </p:cNvSpPr>
          <p:nvPr/>
        </p:nvSpPr>
        <p:spPr bwMode="auto">
          <a:xfrm>
            <a:off x="6103938" y="4968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523" name="Line 240"/>
          <p:cNvSpPr>
            <a:spLocks noChangeShapeType="1"/>
          </p:cNvSpPr>
          <p:nvPr/>
        </p:nvSpPr>
        <p:spPr bwMode="auto">
          <a:xfrm>
            <a:off x="6103938" y="496888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524" name="Line 241"/>
          <p:cNvSpPr>
            <a:spLocks noChangeShapeType="1"/>
          </p:cNvSpPr>
          <p:nvPr/>
        </p:nvSpPr>
        <p:spPr bwMode="auto">
          <a:xfrm>
            <a:off x="8858250" y="4968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525" name="Line 242"/>
          <p:cNvSpPr>
            <a:spLocks noChangeShapeType="1"/>
          </p:cNvSpPr>
          <p:nvPr/>
        </p:nvSpPr>
        <p:spPr bwMode="auto">
          <a:xfrm>
            <a:off x="8858250" y="6413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526" name="Line 243"/>
          <p:cNvSpPr>
            <a:spLocks noChangeShapeType="1"/>
          </p:cNvSpPr>
          <p:nvPr/>
        </p:nvSpPr>
        <p:spPr bwMode="auto">
          <a:xfrm>
            <a:off x="6103938" y="6413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527" name="Line 244"/>
          <p:cNvSpPr>
            <a:spLocks noChangeShapeType="1"/>
          </p:cNvSpPr>
          <p:nvPr/>
        </p:nvSpPr>
        <p:spPr bwMode="auto">
          <a:xfrm>
            <a:off x="6103938" y="641350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528" name="Line 245"/>
          <p:cNvSpPr>
            <a:spLocks noChangeShapeType="1"/>
          </p:cNvSpPr>
          <p:nvPr/>
        </p:nvSpPr>
        <p:spPr bwMode="auto">
          <a:xfrm>
            <a:off x="8858250" y="6413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529" name="Line 246"/>
          <p:cNvSpPr>
            <a:spLocks noChangeShapeType="1"/>
          </p:cNvSpPr>
          <p:nvPr/>
        </p:nvSpPr>
        <p:spPr bwMode="auto">
          <a:xfrm>
            <a:off x="6103938" y="8953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530" name="Line 247"/>
          <p:cNvSpPr>
            <a:spLocks noChangeShapeType="1"/>
          </p:cNvSpPr>
          <p:nvPr/>
        </p:nvSpPr>
        <p:spPr bwMode="auto">
          <a:xfrm>
            <a:off x="6103938" y="895350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531" name="Line 248"/>
          <p:cNvSpPr>
            <a:spLocks noChangeShapeType="1"/>
          </p:cNvSpPr>
          <p:nvPr/>
        </p:nvSpPr>
        <p:spPr bwMode="auto">
          <a:xfrm>
            <a:off x="8858250" y="9112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532" name="Line 249"/>
          <p:cNvSpPr>
            <a:spLocks noChangeShapeType="1"/>
          </p:cNvSpPr>
          <p:nvPr/>
        </p:nvSpPr>
        <p:spPr bwMode="auto">
          <a:xfrm>
            <a:off x="6103938" y="9112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533" name="Line 250"/>
          <p:cNvSpPr>
            <a:spLocks noChangeShapeType="1"/>
          </p:cNvSpPr>
          <p:nvPr/>
        </p:nvSpPr>
        <p:spPr bwMode="auto">
          <a:xfrm>
            <a:off x="6103938" y="911225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534" name="Line 251"/>
          <p:cNvSpPr>
            <a:spLocks noChangeShapeType="1"/>
          </p:cNvSpPr>
          <p:nvPr/>
        </p:nvSpPr>
        <p:spPr bwMode="auto">
          <a:xfrm>
            <a:off x="8858250" y="9112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535" name="Line 252"/>
          <p:cNvSpPr>
            <a:spLocks noChangeShapeType="1"/>
          </p:cNvSpPr>
          <p:nvPr/>
        </p:nvSpPr>
        <p:spPr bwMode="auto">
          <a:xfrm>
            <a:off x="8858250" y="9271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536" name="Line 253"/>
          <p:cNvSpPr>
            <a:spLocks noChangeShapeType="1"/>
          </p:cNvSpPr>
          <p:nvPr/>
        </p:nvSpPr>
        <p:spPr bwMode="auto">
          <a:xfrm>
            <a:off x="6103938" y="9271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537" name="Line 254"/>
          <p:cNvSpPr>
            <a:spLocks noChangeShapeType="1"/>
          </p:cNvSpPr>
          <p:nvPr/>
        </p:nvSpPr>
        <p:spPr bwMode="auto">
          <a:xfrm>
            <a:off x="6103938" y="927100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538" name="Line 255"/>
          <p:cNvSpPr>
            <a:spLocks noChangeShapeType="1"/>
          </p:cNvSpPr>
          <p:nvPr/>
        </p:nvSpPr>
        <p:spPr bwMode="auto">
          <a:xfrm>
            <a:off x="8858250" y="9271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539" name="Line 256"/>
          <p:cNvSpPr>
            <a:spLocks noChangeShapeType="1"/>
          </p:cNvSpPr>
          <p:nvPr/>
        </p:nvSpPr>
        <p:spPr bwMode="auto">
          <a:xfrm>
            <a:off x="8858250" y="9429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540" name="Line 257"/>
          <p:cNvSpPr>
            <a:spLocks noChangeShapeType="1"/>
          </p:cNvSpPr>
          <p:nvPr/>
        </p:nvSpPr>
        <p:spPr bwMode="auto">
          <a:xfrm>
            <a:off x="6103938" y="9429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541" name="Line 258"/>
          <p:cNvSpPr>
            <a:spLocks noChangeShapeType="1"/>
          </p:cNvSpPr>
          <p:nvPr/>
        </p:nvSpPr>
        <p:spPr bwMode="auto">
          <a:xfrm>
            <a:off x="6103938" y="942975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542" name="Line 259"/>
          <p:cNvSpPr>
            <a:spLocks noChangeShapeType="1"/>
          </p:cNvSpPr>
          <p:nvPr/>
        </p:nvSpPr>
        <p:spPr bwMode="auto">
          <a:xfrm>
            <a:off x="8858250" y="9429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543" name="Line 260"/>
          <p:cNvSpPr>
            <a:spLocks noChangeShapeType="1"/>
          </p:cNvSpPr>
          <p:nvPr/>
        </p:nvSpPr>
        <p:spPr bwMode="auto">
          <a:xfrm>
            <a:off x="8858250" y="9588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544" name="Line 261"/>
          <p:cNvSpPr>
            <a:spLocks noChangeShapeType="1"/>
          </p:cNvSpPr>
          <p:nvPr/>
        </p:nvSpPr>
        <p:spPr bwMode="auto">
          <a:xfrm>
            <a:off x="6103938" y="9588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545" name="Line 262"/>
          <p:cNvSpPr>
            <a:spLocks noChangeShapeType="1"/>
          </p:cNvSpPr>
          <p:nvPr/>
        </p:nvSpPr>
        <p:spPr bwMode="auto">
          <a:xfrm>
            <a:off x="6103938" y="958850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546" name="Line 263"/>
          <p:cNvSpPr>
            <a:spLocks noChangeShapeType="1"/>
          </p:cNvSpPr>
          <p:nvPr/>
        </p:nvSpPr>
        <p:spPr bwMode="auto">
          <a:xfrm>
            <a:off x="8858250" y="9588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547" name="Line 264"/>
          <p:cNvSpPr>
            <a:spLocks noChangeShapeType="1"/>
          </p:cNvSpPr>
          <p:nvPr/>
        </p:nvSpPr>
        <p:spPr bwMode="auto">
          <a:xfrm>
            <a:off x="8858250" y="12763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548" name="Line 265"/>
          <p:cNvSpPr>
            <a:spLocks noChangeShapeType="1"/>
          </p:cNvSpPr>
          <p:nvPr/>
        </p:nvSpPr>
        <p:spPr bwMode="auto">
          <a:xfrm>
            <a:off x="6103938" y="12763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549" name="Line 266"/>
          <p:cNvSpPr>
            <a:spLocks noChangeShapeType="1"/>
          </p:cNvSpPr>
          <p:nvPr/>
        </p:nvSpPr>
        <p:spPr bwMode="auto">
          <a:xfrm>
            <a:off x="6103938" y="1276350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6550" name="Line 267"/>
          <p:cNvSpPr>
            <a:spLocks noChangeShapeType="1"/>
          </p:cNvSpPr>
          <p:nvPr/>
        </p:nvSpPr>
        <p:spPr bwMode="auto">
          <a:xfrm>
            <a:off x="8858250" y="12763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975924" y="1594882"/>
            <a:ext cx="6477558" cy="5048800"/>
            <a:chOff x="2075" y="3485"/>
            <a:chExt cx="8074" cy="5795"/>
          </a:xfrm>
        </p:grpSpPr>
        <p:sp>
          <p:nvSpPr>
            <p:cNvPr id="198" name="Text Box 18"/>
            <p:cNvSpPr txBox="1">
              <a:spLocks noChangeArrowheads="1"/>
            </p:cNvSpPr>
            <p:nvPr/>
          </p:nvSpPr>
          <p:spPr bwMode="auto">
            <a:xfrm>
              <a:off x="5489" y="3485"/>
              <a:ext cx="475" cy="54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O</a:t>
              </a:r>
              <a:endPara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9" name="Text Box 19"/>
            <p:cNvSpPr txBox="1">
              <a:spLocks noChangeArrowheads="1"/>
            </p:cNvSpPr>
            <p:nvPr/>
          </p:nvSpPr>
          <p:spPr bwMode="auto">
            <a:xfrm>
              <a:off x="9674" y="6779"/>
              <a:ext cx="475" cy="54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S</a:t>
              </a:r>
              <a:endPara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0" name="Text Box 20"/>
            <p:cNvSpPr txBox="1">
              <a:spLocks noChangeArrowheads="1"/>
            </p:cNvSpPr>
            <p:nvPr/>
          </p:nvSpPr>
          <p:spPr bwMode="auto">
            <a:xfrm>
              <a:off x="2075" y="6750"/>
              <a:ext cx="475" cy="54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W</a:t>
              </a:r>
              <a:endPara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1" name="Text Box 21"/>
            <p:cNvSpPr txBox="1">
              <a:spLocks noChangeArrowheads="1"/>
            </p:cNvSpPr>
            <p:nvPr/>
          </p:nvSpPr>
          <p:spPr bwMode="auto">
            <a:xfrm>
              <a:off x="5489" y="8870"/>
              <a:ext cx="475" cy="41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T</a:t>
              </a:r>
              <a:endPara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02" name="AutoShape 22"/>
            <p:cNvCxnSpPr>
              <a:cxnSpLocks noChangeShapeType="1"/>
            </p:cNvCxnSpPr>
            <p:nvPr/>
          </p:nvCxnSpPr>
          <p:spPr bwMode="auto">
            <a:xfrm flipV="1">
              <a:off x="5756" y="3868"/>
              <a:ext cx="0" cy="5102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03" name="AutoShape 23"/>
            <p:cNvCxnSpPr>
              <a:cxnSpLocks noChangeShapeType="1"/>
            </p:cNvCxnSpPr>
            <p:nvPr/>
          </p:nvCxnSpPr>
          <p:spPr bwMode="auto">
            <a:xfrm flipV="1">
              <a:off x="2482" y="7002"/>
              <a:ext cx="7370" cy="19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92150"/>
            <a:ext cx="7772400" cy="71596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fa-IR" sz="4000" dirty="0" smtClean="0">
                <a:solidFill>
                  <a:srgbClr val="660033"/>
                </a:solidFill>
                <a:latin typeface="Times New Roman" pitchFamily="18" charset="0"/>
                <a:cs typeface="B Titr" pitchFamily="2" charset="-78"/>
              </a:rPr>
              <a:t>جدول آناليز </a:t>
            </a:r>
            <a:r>
              <a:rPr lang="en-US" sz="4000" dirty="0" smtClean="0">
                <a:solidFill>
                  <a:srgbClr val="660033"/>
                </a:solidFill>
                <a:latin typeface="Times New Roman" pitchFamily="18" charset="0"/>
                <a:cs typeface="B Titr" pitchFamily="2" charset="-78"/>
              </a:rPr>
              <a:t>SWOT</a:t>
            </a:r>
            <a:r>
              <a:rPr lang="fa-IR" sz="4000" dirty="0" smtClean="0">
                <a:solidFill>
                  <a:srgbClr val="000050"/>
                </a:solidFill>
                <a:cs typeface="B Titr" pitchFamily="2" charset="-78"/>
              </a:rPr>
              <a:t> </a:t>
            </a:r>
            <a:r>
              <a:rPr lang="fa-IR" sz="4000" dirty="0" smtClean="0">
                <a:solidFill>
                  <a:srgbClr val="660033"/>
                </a:solidFill>
                <a:latin typeface="Times New Roman" pitchFamily="18" charset="0"/>
                <a:cs typeface="B Titr" pitchFamily="2" charset="-78"/>
              </a:rPr>
              <a:t>براي تعيين استراتژي</a:t>
            </a:r>
            <a:endParaRPr lang="en-US" sz="4000" dirty="0" smtClean="0">
              <a:solidFill>
                <a:srgbClr val="660033"/>
              </a:solidFill>
              <a:latin typeface="Times New Roman" pitchFamily="18" charset="0"/>
              <a:cs typeface="B Titr" pitchFamily="2" charset="-78"/>
            </a:endParaRPr>
          </a:p>
        </p:txBody>
      </p:sp>
      <p:graphicFrame>
        <p:nvGraphicFramePr>
          <p:cNvPr id="86035" name="Group 19"/>
          <p:cNvGraphicFramePr>
            <a:graphicFrameLocks noGrp="1"/>
          </p:cNvGraphicFramePr>
          <p:nvPr>
            <p:ph idx="1"/>
          </p:nvPr>
        </p:nvGraphicFramePr>
        <p:xfrm>
          <a:off x="1071538" y="1558553"/>
          <a:ext cx="7893075" cy="4734823"/>
        </p:xfrm>
        <a:graphic>
          <a:graphicData uri="http://schemas.openxmlformats.org/drawingml/2006/table">
            <a:tbl>
              <a:tblPr rtl="1"/>
              <a:tblGrid>
                <a:gridCol w="720751"/>
                <a:gridCol w="2536366"/>
                <a:gridCol w="1232462"/>
                <a:gridCol w="1224518"/>
                <a:gridCol w="1206782"/>
                <a:gridCol w="972196"/>
              </a:tblGrid>
              <a:tr h="529230">
                <a:tc rowSpan="2" gridSpan="2"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شرايط محيطي</a:t>
                      </a:r>
                    </a:p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Lotus" pitchFamily="2" charset="-78"/>
                      </a:endParaRPr>
                    </a:p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Lotus" pitchFamily="2" charset="-78"/>
                      </a:endParaRPr>
                    </a:p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شرايط دروني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Lotus" pitchFamily="2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فرصت ها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Lotus" pitchFamily="2" charset="-7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تهديدها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Lotus" pitchFamily="2" charset="-7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1155462">
                <a:tc gridSpan="2"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Nazanin" pitchFamily="2" charset="-78"/>
                        </a:rPr>
                        <a:t>وجود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Nazanin" pitchFamily="2" charset="-78"/>
                        </a:rPr>
                        <a:t>كميته هاي بین بخشی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Nazanin" pitchFamily="2" charset="-78"/>
                        </a:rPr>
                        <a:t> 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Nazanin" pitchFamily="2" charset="-78"/>
                        </a:rPr>
                        <a:t>وجود سازمان هاي مرتبط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Nazanin" pitchFamily="2" charset="-78"/>
                        </a:rPr>
                        <a:t>توجه ناكافي خانواده ها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Nazanin" pitchFamily="2" charset="-78"/>
                        </a:rPr>
                        <a:t> 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Nazanin" pitchFamily="2" charset="-78"/>
                        </a:rPr>
                        <a:t>افزايش جمعیت منطقه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Nazanin" pitchFamily="2" charset="-78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907">
                <a:tc rowSpan="3"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نقاط قوت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Lotus" pitchFamily="2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A90B2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+mn-ea"/>
                          <a:cs typeface="B Lotus" pitchFamily="2" charset="-78"/>
                        </a:rPr>
                        <a:t>وجود محتواي آموزشي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A90B2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+mn-ea"/>
                          <a:cs typeface="B Lotus" pitchFamily="2" charset="-78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Lotus" pitchFamily="2" charset="-7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Lotus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Lotus" pitchFamily="2" charset="-7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Lotus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608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A90B2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+mn-ea"/>
                          <a:cs typeface="B Lotus" pitchFamily="2" charset="-78"/>
                        </a:rPr>
                        <a:t>امکان استفاده ازتلفن گویا</a:t>
                      </a:r>
                      <a:endParaRPr kumimoji="0" lang="en-US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A90B25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+mn-ea"/>
                        <a:cs typeface="B Lotus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Lotus" pitchFamily="2" charset="-7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Lotus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Lotus" pitchFamily="2" charset="-7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Lotus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608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A90B2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+mn-ea"/>
                          <a:cs typeface="B Lotus" pitchFamily="2" charset="-78"/>
                        </a:rPr>
                        <a:t>وجودهسته هاي آموزشي</a:t>
                      </a:r>
                      <a:endParaRPr kumimoji="0" lang="en-US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A90B25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+mn-ea"/>
                        <a:cs typeface="B Lotus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Lotus" pitchFamily="2" charset="-7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Lotus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Lotus" pitchFamily="2" charset="-7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Lotus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656">
                <a:tc rowSpan="2"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نقاط ضغف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Lotus" pitchFamily="2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A90B2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+mn-ea"/>
                          <a:cs typeface="B Lotus" pitchFamily="2" charset="-78"/>
                        </a:rPr>
                        <a:t>كمبود اعتبارات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A90B2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+mn-ea"/>
                          <a:cs typeface="B Lotus" pitchFamily="2" charset="-78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Lotus" pitchFamily="2" charset="-7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Lotus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Lotus" pitchFamily="2" charset="-7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Lotus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9230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A90B2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+mn-ea"/>
                          <a:cs typeface="B Lotus" pitchFamily="2" charset="-78"/>
                        </a:rPr>
                        <a:t>ضعف آگاهي پرسنل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A90B2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+mn-ea"/>
                          <a:cs typeface="B Lotus" pitchFamily="2" charset="-78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Lotus" pitchFamily="2" charset="-7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Lotus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Lotus" pitchFamily="2" charset="-7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Lotus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7347" name="Line 3"/>
          <p:cNvSpPr>
            <a:spLocks noChangeShapeType="1"/>
          </p:cNvSpPr>
          <p:nvPr/>
        </p:nvSpPr>
        <p:spPr bwMode="auto">
          <a:xfrm>
            <a:off x="908050" y="-4113213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348" name="Line 4"/>
          <p:cNvSpPr>
            <a:spLocks noChangeShapeType="1"/>
          </p:cNvSpPr>
          <p:nvPr/>
        </p:nvSpPr>
        <p:spPr bwMode="auto">
          <a:xfrm>
            <a:off x="908050" y="-4113213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349" name="Line 5"/>
          <p:cNvSpPr>
            <a:spLocks noChangeShapeType="1"/>
          </p:cNvSpPr>
          <p:nvPr/>
        </p:nvSpPr>
        <p:spPr bwMode="auto">
          <a:xfrm>
            <a:off x="3727450" y="-4113213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350" name="Line 6"/>
          <p:cNvSpPr>
            <a:spLocks noChangeShapeType="1"/>
          </p:cNvSpPr>
          <p:nvPr/>
        </p:nvSpPr>
        <p:spPr bwMode="auto">
          <a:xfrm>
            <a:off x="3727450" y="-4113213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351" name="Line 7"/>
          <p:cNvSpPr>
            <a:spLocks noChangeShapeType="1"/>
          </p:cNvSpPr>
          <p:nvPr/>
        </p:nvSpPr>
        <p:spPr bwMode="auto">
          <a:xfrm>
            <a:off x="8724900" y="-38385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352" name="Line 8"/>
          <p:cNvSpPr>
            <a:spLocks noChangeShapeType="1"/>
          </p:cNvSpPr>
          <p:nvPr/>
        </p:nvSpPr>
        <p:spPr bwMode="auto">
          <a:xfrm>
            <a:off x="8724900" y="-3838575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>
            <a:off x="8724900" y="-11953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354" name="Line 10"/>
          <p:cNvSpPr>
            <a:spLocks noChangeShapeType="1"/>
          </p:cNvSpPr>
          <p:nvPr/>
        </p:nvSpPr>
        <p:spPr bwMode="auto">
          <a:xfrm>
            <a:off x="8724900" y="-11953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355" name="Line 11"/>
          <p:cNvSpPr>
            <a:spLocks noChangeShapeType="1"/>
          </p:cNvSpPr>
          <p:nvPr/>
        </p:nvSpPr>
        <p:spPr bwMode="auto">
          <a:xfrm>
            <a:off x="8724900" y="-9207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356" name="Line 12"/>
          <p:cNvSpPr>
            <a:spLocks noChangeShapeType="1"/>
          </p:cNvSpPr>
          <p:nvPr/>
        </p:nvSpPr>
        <p:spPr bwMode="auto">
          <a:xfrm>
            <a:off x="8724900" y="-9207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357" name="Line 13"/>
          <p:cNvSpPr>
            <a:spLocks noChangeShapeType="1"/>
          </p:cNvSpPr>
          <p:nvPr/>
        </p:nvSpPr>
        <p:spPr bwMode="auto">
          <a:xfrm>
            <a:off x="8724900" y="-6461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358" name="Line 14"/>
          <p:cNvSpPr>
            <a:spLocks noChangeShapeType="1"/>
          </p:cNvSpPr>
          <p:nvPr/>
        </p:nvSpPr>
        <p:spPr bwMode="auto">
          <a:xfrm>
            <a:off x="8724900" y="-6461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359" name="Line 15"/>
          <p:cNvSpPr>
            <a:spLocks noChangeShapeType="1"/>
          </p:cNvSpPr>
          <p:nvPr/>
        </p:nvSpPr>
        <p:spPr bwMode="auto">
          <a:xfrm>
            <a:off x="8724900" y="-3714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360" name="Line 16"/>
          <p:cNvSpPr>
            <a:spLocks noChangeShapeType="1"/>
          </p:cNvSpPr>
          <p:nvPr/>
        </p:nvSpPr>
        <p:spPr bwMode="auto">
          <a:xfrm>
            <a:off x="8724900" y="-3714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361" name="Line 17"/>
          <p:cNvSpPr>
            <a:spLocks noChangeShapeType="1"/>
          </p:cNvSpPr>
          <p:nvPr/>
        </p:nvSpPr>
        <p:spPr bwMode="auto">
          <a:xfrm>
            <a:off x="8724900" y="-460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362" name="Line 18"/>
          <p:cNvSpPr>
            <a:spLocks noChangeShapeType="1"/>
          </p:cNvSpPr>
          <p:nvPr/>
        </p:nvSpPr>
        <p:spPr bwMode="auto">
          <a:xfrm>
            <a:off x="8724900" y="-460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413" name="Line 69"/>
          <p:cNvSpPr>
            <a:spLocks noChangeShapeType="1"/>
          </p:cNvSpPr>
          <p:nvPr/>
        </p:nvSpPr>
        <p:spPr bwMode="auto">
          <a:xfrm>
            <a:off x="8724900" y="5683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414" name="Line 70"/>
          <p:cNvSpPr>
            <a:spLocks noChangeShapeType="1"/>
          </p:cNvSpPr>
          <p:nvPr/>
        </p:nvSpPr>
        <p:spPr bwMode="auto">
          <a:xfrm>
            <a:off x="8724900" y="5683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415" name="Line 71"/>
          <p:cNvSpPr>
            <a:spLocks noChangeShapeType="1"/>
          </p:cNvSpPr>
          <p:nvPr/>
        </p:nvSpPr>
        <p:spPr bwMode="auto">
          <a:xfrm>
            <a:off x="8724900" y="8429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416" name="Line 72"/>
          <p:cNvSpPr>
            <a:spLocks noChangeShapeType="1"/>
          </p:cNvSpPr>
          <p:nvPr/>
        </p:nvSpPr>
        <p:spPr bwMode="auto">
          <a:xfrm>
            <a:off x="8724900" y="8429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417" name="Line 73"/>
          <p:cNvSpPr>
            <a:spLocks noChangeShapeType="1"/>
          </p:cNvSpPr>
          <p:nvPr/>
        </p:nvSpPr>
        <p:spPr bwMode="auto">
          <a:xfrm>
            <a:off x="8724900" y="11176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418" name="Line 74"/>
          <p:cNvSpPr>
            <a:spLocks noChangeShapeType="1"/>
          </p:cNvSpPr>
          <p:nvPr/>
        </p:nvSpPr>
        <p:spPr bwMode="auto">
          <a:xfrm>
            <a:off x="8724900" y="11176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419" name="Line 75"/>
          <p:cNvSpPr>
            <a:spLocks noChangeShapeType="1"/>
          </p:cNvSpPr>
          <p:nvPr/>
        </p:nvSpPr>
        <p:spPr bwMode="auto">
          <a:xfrm>
            <a:off x="8724900" y="13922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420" name="Line 76"/>
          <p:cNvSpPr>
            <a:spLocks noChangeShapeType="1"/>
          </p:cNvSpPr>
          <p:nvPr/>
        </p:nvSpPr>
        <p:spPr bwMode="auto">
          <a:xfrm>
            <a:off x="8724900" y="13922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421" name="Line 77"/>
          <p:cNvSpPr>
            <a:spLocks noChangeShapeType="1"/>
          </p:cNvSpPr>
          <p:nvPr/>
        </p:nvSpPr>
        <p:spPr bwMode="auto">
          <a:xfrm>
            <a:off x="8724900" y="17097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422" name="Line 78"/>
          <p:cNvSpPr>
            <a:spLocks noChangeShapeType="1"/>
          </p:cNvSpPr>
          <p:nvPr/>
        </p:nvSpPr>
        <p:spPr bwMode="auto">
          <a:xfrm>
            <a:off x="8724900" y="17097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423" name="Line 79"/>
          <p:cNvSpPr>
            <a:spLocks noChangeShapeType="1"/>
          </p:cNvSpPr>
          <p:nvPr/>
        </p:nvSpPr>
        <p:spPr bwMode="auto">
          <a:xfrm>
            <a:off x="4848225" y="-193675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424" name="Line 80"/>
          <p:cNvSpPr>
            <a:spLocks noChangeShapeType="1"/>
          </p:cNvSpPr>
          <p:nvPr/>
        </p:nvSpPr>
        <p:spPr bwMode="auto">
          <a:xfrm>
            <a:off x="4848225" y="-193675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425" name="Line 81"/>
          <p:cNvSpPr>
            <a:spLocks noChangeShapeType="1"/>
          </p:cNvSpPr>
          <p:nvPr/>
        </p:nvSpPr>
        <p:spPr bwMode="auto">
          <a:xfrm>
            <a:off x="6119813" y="-193675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426" name="Line 82"/>
          <p:cNvSpPr>
            <a:spLocks noChangeShapeType="1"/>
          </p:cNvSpPr>
          <p:nvPr/>
        </p:nvSpPr>
        <p:spPr bwMode="auto">
          <a:xfrm>
            <a:off x="6119813" y="-193675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427" name="Line 83"/>
          <p:cNvSpPr>
            <a:spLocks noChangeShapeType="1"/>
          </p:cNvSpPr>
          <p:nvPr/>
        </p:nvSpPr>
        <p:spPr bwMode="auto">
          <a:xfrm>
            <a:off x="6103938" y="809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428" name="Line 84"/>
          <p:cNvSpPr>
            <a:spLocks noChangeShapeType="1"/>
          </p:cNvSpPr>
          <p:nvPr/>
        </p:nvSpPr>
        <p:spPr bwMode="auto">
          <a:xfrm>
            <a:off x="6103938" y="80963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429" name="Line 85"/>
          <p:cNvSpPr>
            <a:spLocks noChangeShapeType="1"/>
          </p:cNvSpPr>
          <p:nvPr/>
        </p:nvSpPr>
        <p:spPr bwMode="auto">
          <a:xfrm>
            <a:off x="8858250" y="809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430" name="Line 86"/>
          <p:cNvSpPr>
            <a:spLocks noChangeShapeType="1"/>
          </p:cNvSpPr>
          <p:nvPr/>
        </p:nvSpPr>
        <p:spPr bwMode="auto">
          <a:xfrm>
            <a:off x="8858250" y="80963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431" name="Line 87"/>
          <p:cNvSpPr>
            <a:spLocks noChangeShapeType="1"/>
          </p:cNvSpPr>
          <p:nvPr/>
        </p:nvSpPr>
        <p:spPr bwMode="auto">
          <a:xfrm>
            <a:off x="6103938" y="4333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432" name="Line 88"/>
          <p:cNvSpPr>
            <a:spLocks noChangeShapeType="1"/>
          </p:cNvSpPr>
          <p:nvPr/>
        </p:nvSpPr>
        <p:spPr bwMode="auto">
          <a:xfrm>
            <a:off x="6103938" y="433388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433" name="Line 89"/>
          <p:cNvSpPr>
            <a:spLocks noChangeShapeType="1"/>
          </p:cNvSpPr>
          <p:nvPr/>
        </p:nvSpPr>
        <p:spPr bwMode="auto">
          <a:xfrm>
            <a:off x="8858250" y="4492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434" name="Line 90"/>
          <p:cNvSpPr>
            <a:spLocks noChangeShapeType="1"/>
          </p:cNvSpPr>
          <p:nvPr/>
        </p:nvSpPr>
        <p:spPr bwMode="auto">
          <a:xfrm>
            <a:off x="6103938" y="4492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435" name="Line 91"/>
          <p:cNvSpPr>
            <a:spLocks noChangeShapeType="1"/>
          </p:cNvSpPr>
          <p:nvPr/>
        </p:nvSpPr>
        <p:spPr bwMode="auto">
          <a:xfrm>
            <a:off x="6103938" y="449263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436" name="Line 92"/>
          <p:cNvSpPr>
            <a:spLocks noChangeShapeType="1"/>
          </p:cNvSpPr>
          <p:nvPr/>
        </p:nvSpPr>
        <p:spPr bwMode="auto">
          <a:xfrm>
            <a:off x="8858250" y="4492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437" name="Line 93"/>
          <p:cNvSpPr>
            <a:spLocks noChangeShapeType="1"/>
          </p:cNvSpPr>
          <p:nvPr/>
        </p:nvSpPr>
        <p:spPr bwMode="auto">
          <a:xfrm>
            <a:off x="8858250" y="4651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438" name="Line 94"/>
          <p:cNvSpPr>
            <a:spLocks noChangeShapeType="1"/>
          </p:cNvSpPr>
          <p:nvPr/>
        </p:nvSpPr>
        <p:spPr bwMode="auto">
          <a:xfrm>
            <a:off x="6103938" y="4651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439" name="Line 95"/>
          <p:cNvSpPr>
            <a:spLocks noChangeShapeType="1"/>
          </p:cNvSpPr>
          <p:nvPr/>
        </p:nvSpPr>
        <p:spPr bwMode="auto">
          <a:xfrm>
            <a:off x="6103938" y="465138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440" name="Line 96"/>
          <p:cNvSpPr>
            <a:spLocks noChangeShapeType="1"/>
          </p:cNvSpPr>
          <p:nvPr/>
        </p:nvSpPr>
        <p:spPr bwMode="auto">
          <a:xfrm>
            <a:off x="8858250" y="4651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441" name="Line 97"/>
          <p:cNvSpPr>
            <a:spLocks noChangeShapeType="1"/>
          </p:cNvSpPr>
          <p:nvPr/>
        </p:nvSpPr>
        <p:spPr bwMode="auto">
          <a:xfrm>
            <a:off x="8858250" y="4810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442" name="Line 98"/>
          <p:cNvSpPr>
            <a:spLocks noChangeShapeType="1"/>
          </p:cNvSpPr>
          <p:nvPr/>
        </p:nvSpPr>
        <p:spPr bwMode="auto">
          <a:xfrm>
            <a:off x="6103938" y="4810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443" name="Line 99"/>
          <p:cNvSpPr>
            <a:spLocks noChangeShapeType="1"/>
          </p:cNvSpPr>
          <p:nvPr/>
        </p:nvSpPr>
        <p:spPr bwMode="auto">
          <a:xfrm>
            <a:off x="6103938" y="481013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444" name="Line 100"/>
          <p:cNvSpPr>
            <a:spLocks noChangeShapeType="1"/>
          </p:cNvSpPr>
          <p:nvPr/>
        </p:nvSpPr>
        <p:spPr bwMode="auto">
          <a:xfrm>
            <a:off x="8858250" y="4810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445" name="Line 101"/>
          <p:cNvSpPr>
            <a:spLocks noChangeShapeType="1"/>
          </p:cNvSpPr>
          <p:nvPr/>
        </p:nvSpPr>
        <p:spPr bwMode="auto">
          <a:xfrm>
            <a:off x="8858250" y="4968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446" name="Line 102"/>
          <p:cNvSpPr>
            <a:spLocks noChangeShapeType="1"/>
          </p:cNvSpPr>
          <p:nvPr/>
        </p:nvSpPr>
        <p:spPr bwMode="auto">
          <a:xfrm>
            <a:off x="6103938" y="4968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447" name="Line 103"/>
          <p:cNvSpPr>
            <a:spLocks noChangeShapeType="1"/>
          </p:cNvSpPr>
          <p:nvPr/>
        </p:nvSpPr>
        <p:spPr bwMode="auto">
          <a:xfrm>
            <a:off x="6103938" y="496888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448" name="Line 104"/>
          <p:cNvSpPr>
            <a:spLocks noChangeShapeType="1"/>
          </p:cNvSpPr>
          <p:nvPr/>
        </p:nvSpPr>
        <p:spPr bwMode="auto">
          <a:xfrm>
            <a:off x="8858250" y="4968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449" name="Line 105"/>
          <p:cNvSpPr>
            <a:spLocks noChangeShapeType="1"/>
          </p:cNvSpPr>
          <p:nvPr/>
        </p:nvSpPr>
        <p:spPr bwMode="auto">
          <a:xfrm>
            <a:off x="8858250" y="6413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450" name="Line 106"/>
          <p:cNvSpPr>
            <a:spLocks noChangeShapeType="1"/>
          </p:cNvSpPr>
          <p:nvPr/>
        </p:nvSpPr>
        <p:spPr bwMode="auto">
          <a:xfrm>
            <a:off x="6103938" y="6413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451" name="Line 107"/>
          <p:cNvSpPr>
            <a:spLocks noChangeShapeType="1"/>
          </p:cNvSpPr>
          <p:nvPr/>
        </p:nvSpPr>
        <p:spPr bwMode="auto">
          <a:xfrm>
            <a:off x="6103938" y="641350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452" name="Line 108"/>
          <p:cNvSpPr>
            <a:spLocks noChangeShapeType="1"/>
          </p:cNvSpPr>
          <p:nvPr/>
        </p:nvSpPr>
        <p:spPr bwMode="auto">
          <a:xfrm>
            <a:off x="8858250" y="6413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453" name="Line 109"/>
          <p:cNvSpPr>
            <a:spLocks noChangeShapeType="1"/>
          </p:cNvSpPr>
          <p:nvPr/>
        </p:nvSpPr>
        <p:spPr bwMode="auto">
          <a:xfrm>
            <a:off x="6103938" y="8953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454" name="Line 110"/>
          <p:cNvSpPr>
            <a:spLocks noChangeShapeType="1"/>
          </p:cNvSpPr>
          <p:nvPr/>
        </p:nvSpPr>
        <p:spPr bwMode="auto">
          <a:xfrm>
            <a:off x="6103938" y="895350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455" name="Line 111"/>
          <p:cNvSpPr>
            <a:spLocks noChangeShapeType="1"/>
          </p:cNvSpPr>
          <p:nvPr/>
        </p:nvSpPr>
        <p:spPr bwMode="auto">
          <a:xfrm>
            <a:off x="8858250" y="9112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456" name="Line 112"/>
          <p:cNvSpPr>
            <a:spLocks noChangeShapeType="1"/>
          </p:cNvSpPr>
          <p:nvPr/>
        </p:nvSpPr>
        <p:spPr bwMode="auto">
          <a:xfrm>
            <a:off x="6103938" y="9112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457" name="Line 113"/>
          <p:cNvSpPr>
            <a:spLocks noChangeShapeType="1"/>
          </p:cNvSpPr>
          <p:nvPr/>
        </p:nvSpPr>
        <p:spPr bwMode="auto">
          <a:xfrm>
            <a:off x="6103938" y="911225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458" name="Line 114"/>
          <p:cNvSpPr>
            <a:spLocks noChangeShapeType="1"/>
          </p:cNvSpPr>
          <p:nvPr/>
        </p:nvSpPr>
        <p:spPr bwMode="auto">
          <a:xfrm>
            <a:off x="8858250" y="9112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459" name="Line 115"/>
          <p:cNvSpPr>
            <a:spLocks noChangeShapeType="1"/>
          </p:cNvSpPr>
          <p:nvPr/>
        </p:nvSpPr>
        <p:spPr bwMode="auto">
          <a:xfrm>
            <a:off x="8858250" y="9271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460" name="Line 116"/>
          <p:cNvSpPr>
            <a:spLocks noChangeShapeType="1"/>
          </p:cNvSpPr>
          <p:nvPr/>
        </p:nvSpPr>
        <p:spPr bwMode="auto">
          <a:xfrm>
            <a:off x="6103938" y="9271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461" name="Line 117"/>
          <p:cNvSpPr>
            <a:spLocks noChangeShapeType="1"/>
          </p:cNvSpPr>
          <p:nvPr/>
        </p:nvSpPr>
        <p:spPr bwMode="auto">
          <a:xfrm>
            <a:off x="6103938" y="927100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462" name="Line 118"/>
          <p:cNvSpPr>
            <a:spLocks noChangeShapeType="1"/>
          </p:cNvSpPr>
          <p:nvPr/>
        </p:nvSpPr>
        <p:spPr bwMode="auto">
          <a:xfrm>
            <a:off x="8858250" y="9271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463" name="Line 119"/>
          <p:cNvSpPr>
            <a:spLocks noChangeShapeType="1"/>
          </p:cNvSpPr>
          <p:nvPr/>
        </p:nvSpPr>
        <p:spPr bwMode="auto">
          <a:xfrm>
            <a:off x="8858250" y="9429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464" name="Line 120"/>
          <p:cNvSpPr>
            <a:spLocks noChangeShapeType="1"/>
          </p:cNvSpPr>
          <p:nvPr/>
        </p:nvSpPr>
        <p:spPr bwMode="auto">
          <a:xfrm>
            <a:off x="6103938" y="9429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465" name="Line 121"/>
          <p:cNvSpPr>
            <a:spLocks noChangeShapeType="1"/>
          </p:cNvSpPr>
          <p:nvPr/>
        </p:nvSpPr>
        <p:spPr bwMode="auto">
          <a:xfrm>
            <a:off x="6103938" y="942975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466" name="Line 122"/>
          <p:cNvSpPr>
            <a:spLocks noChangeShapeType="1"/>
          </p:cNvSpPr>
          <p:nvPr/>
        </p:nvSpPr>
        <p:spPr bwMode="auto">
          <a:xfrm>
            <a:off x="8858250" y="9429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467" name="Line 123"/>
          <p:cNvSpPr>
            <a:spLocks noChangeShapeType="1"/>
          </p:cNvSpPr>
          <p:nvPr/>
        </p:nvSpPr>
        <p:spPr bwMode="auto">
          <a:xfrm>
            <a:off x="8858250" y="9588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468" name="Line 124"/>
          <p:cNvSpPr>
            <a:spLocks noChangeShapeType="1"/>
          </p:cNvSpPr>
          <p:nvPr/>
        </p:nvSpPr>
        <p:spPr bwMode="auto">
          <a:xfrm>
            <a:off x="6103938" y="9588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469" name="Line 125"/>
          <p:cNvSpPr>
            <a:spLocks noChangeShapeType="1"/>
          </p:cNvSpPr>
          <p:nvPr/>
        </p:nvSpPr>
        <p:spPr bwMode="auto">
          <a:xfrm>
            <a:off x="6103938" y="958850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470" name="Line 126"/>
          <p:cNvSpPr>
            <a:spLocks noChangeShapeType="1"/>
          </p:cNvSpPr>
          <p:nvPr/>
        </p:nvSpPr>
        <p:spPr bwMode="auto">
          <a:xfrm>
            <a:off x="8858250" y="9588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471" name="Line 127"/>
          <p:cNvSpPr>
            <a:spLocks noChangeShapeType="1"/>
          </p:cNvSpPr>
          <p:nvPr/>
        </p:nvSpPr>
        <p:spPr bwMode="auto">
          <a:xfrm>
            <a:off x="8858250" y="12763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472" name="Line 128"/>
          <p:cNvSpPr>
            <a:spLocks noChangeShapeType="1"/>
          </p:cNvSpPr>
          <p:nvPr/>
        </p:nvSpPr>
        <p:spPr bwMode="auto">
          <a:xfrm>
            <a:off x="6103938" y="12763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473" name="Line 129"/>
          <p:cNvSpPr>
            <a:spLocks noChangeShapeType="1"/>
          </p:cNvSpPr>
          <p:nvPr/>
        </p:nvSpPr>
        <p:spPr bwMode="auto">
          <a:xfrm>
            <a:off x="6103938" y="1276350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474" name="Line 130"/>
          <p:cNvSpPr>
            <a:spLocks noChangeShapeType="1"/>
          </p:cNvSpPr>
          <p:nvPr/>
        </p:nvSpPr>
        <p:spPr bwMode="auto">
          <a:xfrm>
            <a:off x="8858250" y="12763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475" name="Rectangle 131"/>
          <p:cNvSpPr>
            <a:spLocks noChangeArrowheads="1"/>
          </p:cNvSpPr>
          <p:nvPr/>
        </p:nvSpPr>
        <p:spPr bwMode="auto">
          <a:xfrm>
            <a:off x="0" y="-452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rtl="1"/>
            <a:endParaRPr kumimoji="0" lang="fa-IR" sz="1800" b="0" u="none">
              <a:latin typeface="Arial" pitchFamily="34" charset="0"/>
              <a:cs typeface="Arial" pitchFamily="34" charset="0"/>
            </a:endParaRPr>
          </a:p>
        </p:txBody>
      </p:sp>
      <p:sp>
        <p:nvSpPr>
          <p:cNvPr id="57476" name="Line 132"/>
          <p:cNvSpPr>
            <a:spLocks noChangeShapeType="1"/>
          </p:cNvSpPr>
          <p:nvPr/>
        </p:nvSpPr>
        <p:spPr bwMode="auto">
          <a:xfrm>
            <a:off x="4573588" y="-452438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477" name="Line 133"/>
          <p:cNvSpPr>
            <a:spLocks noChangeShapeType="1"/>
          </p:cNvSpPr>
          <p:nvPr/>
        </p:nvSpPr>
        <p:spPr bwMode="auto">
          <a:xfrm>
            <a:off x="4573588" y="-452438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478" name="Line 134"/>
          <p:cNvSpPr>
            <a:spLocks noChangeShapeType="1"/>
          </p:cNvSpPr>
          <p:nvPr/>
        </p:nvSpPr>
        <p:spPr bwMode="auto">
          <a:xfrm>
            <a:off x="5949950" y="-452438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479" name="Line 135"/>
          <p:cNvSpPr>
            <a:spLocks noChangeShapeType="1"/>
          </p:cNvSpPr>
          <p:nvPr/>
        </p:nvSpPr>
        <p:spPr bwMode="auto">
          <a:xfrm>
            <a:off x="5949950" y="-452438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480" name="Line 136"/>
          <p:cNvSpPr>
            <a:spLocks noChangeShapeType="1"/>
          </p:cNvSpPr>
          <p:nvPr/>
        </p:nvSpPr>
        <p:spPr bwMode="auto">
          <a:xfrm>
            <a:off x="5829300" y="-1778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481" name="Line 137"/>
          <p:cNvSpPr>
            <a:spLocks noChangeShapeType="1"/>
          </p:cNvSpPr>
          <p:nvPr/>
        </p:nvSpPr>
        <p:spPr bwMode="auto">
          <a:xfrm>
            <a:off x="5829300" y="-177800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482" name="Line 138"/>
          <p:cNvSpPr>
            <a:spLocks noChangeShapeType="1"/>
          </p:cNvSpPr>
          <p:nvPr/>
        </p:nvSpPr>
        <p:spPr bwMode="auto">
          <a:xfrm>
            <a:off x="8572500" y="-1778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483" name="Line 139"/>
          <p:cNvSpPr>
            <a:spLocks noChangeShapeType="1"/>
          </p:cNvSpPr>
          <p:nvPr/>
        </p:nvSpPr>
        <p:spPr bwMode="auto">
          <a:xfrm>
            <a:off x="8572500" y="-177800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484" name="Line 140"/>
          <p:cNvSpPr>
            <a:spLocks noChangeShapeType="1"/>
          </p:cNvSpPr>
          <p:nvPr/>
        </p:nvSpPr>
        <p:spPr bwMode="auto">
          <a:xfrm>
            <a:off x="5829300" y="1746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485" name="Line 141"/>
          <p:cNvSpPr>
            <a:spLocks noChangeShapeType="1"/>
          </p:cNvSpPr>
          <p:nvPr/>
        </p:nvSpPr>
        <p:spPr bwMode="auto">
          <a:xfrm>
            <a:off x="5829300" y="174625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486" name="Line 142"/>
          <p:cNvSpPr>
            <a:spLocks noChangeShapeType="1"/>
          </p:cNvSpPr>
          <p:nvPr/>
        </p:nvSpPr>
        <p:spPr bwMode="auto">
          <a:xfrm>
            <a:off x="8572500" y="190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487" name="Line 143"/>
          <p:cNvSpPr>
            <a:spLocks noChangeShapeType="1"/>
          </p:cNvSpPr>
          <p:nvPr/>
        </p:nvSpPr>
        <p:spPr bwMode="auto">
          <a:xfrm>
            <a:off x="5829300" y="190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488" name="Line 144"/>
          <p:cNvSpPr>
            <a:spLocks noChangeShapeType="1"/>
          </p:cNvSpPr>
          <p:nvPr/>
        </p:nvSpPr>
        <p:spPr bwMode="auto">
          <a:xfrm>
            <a:off x="5829300" y="190500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489" name="Line 145"/>
          <p:cNvSpPr>
            <a:spLocks noChangeShapeType="1"/>
          </p:cNvSpPr>
          <p:nvPr/>
        </p:nvSpPr>
        <p:spPr bwMode="auto">
          <a:xfrm>
            <a:off x="8572500" y="190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490" name="Line 146"/>
          <p:cNvSpPr>
            <a:spLocks noChangeShapeType="1"/>
          </p:cNvSpPr>
          <p:nvPr/>
        </p:nvSpPr>
        <p:spPr bwMode="auto">
          <a:xfrm>
            <a:off x="8572500" y="2063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491" name="Line 147"/>
          <p:cNvSpPr>
            <a:spLocks noChangeShapeType="1"/>
          </p:cNvSpPr>
          <p:nvPr/>
        </p:nvSpPr>
        <p:spPr bwMode="auto">
          <a:xfrm>
            <a:off x="5829300" y="2063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492" name="Line 148"/>
          <p:cNvSpPr>
            <a:spLocks noChangeShapeType="1"/>
          </p:cNvSpPr>
          <p:nvPr/>
        </p:nvSpPr>
        <p:spPr bwMode="auto">
          <a:xfrm>
            <a:off x="5829300" y="206375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493" name="Line 149"/>
          <p:cNvSpPr>
            <a:spLocks noChangeShapeType="1"/>
          </p:cNvSpPr>
          <p:nvPr/>
        </p:nvSpPr>
        <p:spPr bwMode="auto">
          <a:xfrm>
            <a:off x="8572500" y="2063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494" name="Line 150"/>
          <p:cNvSpPr>
            <a:spLocks noChangeShapeType="1"/>
          </p:cNvSpPr>
          <p:nvPr/>
        </p:nvSpPr>
        <p:spPr bwMode="auto">
          <a:xfrm>
            <a:off x="8572500" y="2222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495" name="Line 151"/>
          <p:cNvSpPr>
            <a:spLocks noChangeShapeType="1"/>
          </p:cNvSpPr>
          <p:nvPr/>
        </p:nvSpPr>
        <p:spPr bwMode="auto">
          <a:xfrm>
            <a:off x="5829300" y="2222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496" name="Line 152"/>
          <p:cNvSpPr>
            <a:spLocks noChangeShapeType="1"/>
          </p:cNvSpPr>
          <p:nvPr/>
        </p:nvSpPr>
        <p:spPr bwMode="auto">
          <a:xfrm>
            <a:off x="5829300" y="222250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497" name="Line 153"/>
          <p:cNvSpPr>
            <a:spLocks noChangeShapeType="1"/>
          </p:cNvSpPr>
          <p:nvPr/>
        </p:nvSpPr>
        <p:spPr bwMode="auto">
          <a:xfrm>
            <a:off x="8572500" y="2222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498" name="Line 154"/>
          <p:cNvSpPr>
            <a:spLocks noChangeShapeType="1"/>
          </p:cNvSpPr>
          <p:nvPr/>
        </p:nvSpPr>
        <p:spPr bwMode="auto">
          <a:xfrm>
            <a:off x="8572500" y="2381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499" name="Line 155"/>
          <p:cNvSpPr>
            <a:spLocks noChangeShapeType="1"/>
          </p:cNvSpPr>
          <p:nvPr/>
        </p:nvSpPr>
        <p:spPr bwMode="auto">
          <a:xfrm>
            <a:off x="5829300" y="2381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500" name="Line 156"/>
          <p:cNvSpPr>
            <a:spLocks noChangeShapeType="1"/>
          </p:cNvSpPr>
          <p:nvPr/>
        </p:nvSpPr>
        <p:spPr bwMode="auto">
          <a:xfrm>
            <a:off x="5829300" y="238125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501" name="Line 157"/>
          <p:cNvSpPr>
            <a:spLocks noChangeShapeType="1"/>
          </p:cNvSpPr>
          <p:nvPr/>
        </p:nvSpPr>
        <p:spPr bwMode="auto">
          <a:xfrm>
            <a:off x="8572500" y="2381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502" name="Line 158"/>
          <p:cNvSpPr>
            <a:spLocks noChangeShapeType="1"/>
          </p:cNvSpPr>
          <p:nvPr/>
        </p:nvSpPr>
        <p:spPr bwMode="auto">
          <a:xfrm>
            <a:off x="8572500" y="3825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503" name="Line 159"/>
          <p:cNvSpPr>
            <a:spLocks noChangeShapeType="1"/>
          </p:cNvSpPr>
          <p:nvPr/>
        </p:nvSpPr>
        <p:spPr bwMode="auto">
          <a:xfrm>
            <a:off x="5829300" y="3825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504" name="Line 160"/>
          <p:cNvSpPr>
            <a:spLocks noChangeShapeType="1"/>
          </p:cNvSpPr>
          <p:nvPr/>
        </p:nvSpPr>
        <p:spPr bwMode="auto">
          <a:xfrm>
            <a:off x="5829300" y="382588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505" name="Line 161"/>
          <p:cNvSpPr>
            <a:spLocks noChangeShapeType="1"/>
          </p:cNvSpPr>
          <p:nvPr/>
        </p:nvSpPr>
        <p:spPr bwMode="auto">
          <a:xfrm>
            <a:off x="8572500" y="3825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506" name="Line 162"/>
          <p:cNvSpPr>
            <a:spLocks noChangeShapeType="1"/>
          </p:cNvSpPr>
          <p:nvPr/>
        </p:nvSpPr>
        <p:spPr bwMode="auto">
          <a:xfrm>
            <a:off x="5829300" y="6365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507" name="Line 163"/>
          <p:cNvSpPr>
            <a:spLocks noChangeShapeType="1"/>
          </p:cNvSpPr>
          <p:nvPr/>
        </p:nvSpPr>
        <p:spPr bwMode="auto">
          <a:xfrm>
            <a:off x="5829300" y="636588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508" name="Line 164"/>
          <p:cNvSpPr>
            <a:spLocks noChangeShapeType="1"/>
          </p:cNvSpPr>
          <p:nvPr/>
        </p:nvSpPr>
        <p:spPr bwMode="auto">
          <a:xfrm>
            <a:off x="8572500" y="6524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509" name="Line 165"/>
          <p:cNvSpPr>
            <a:spLocks noChangeShapeType="1"/>
          </p:cNvSpPr>
          <p:nvPr/>
        </p:nvSpPr>
        <p:spPr bwMode="auto">
          <a:xfrm>
            <a:off x="5829300" y="6524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510" name="Line 166"/>
          <p:cNvSpPr>
            <a:spLocks noChangeShapeType="1"/>
          </p:cNvSpPr>
          <p:nvPr/>
        </p:nvSpPr>
        <p:spPr bwMode="auto">
          <a:xfrm>
            <a:off x="5829300" y="652463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511" name="Line 167"/>
          <p:cNvSpPr>
            <a:spLocks noChangeShapeType="1"/>
          </p:cNvSpPr>
          <p:nvPr/>
        </p:nvSpPr>
        <p:spPr bwMode="auto">
          <a:xfrm>
            <a:off x="8572500" y="6524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512" name="Line 168"/>
          <p:cNvSpPr>
            <a:spLocks noChangeShapeType="1"/>
          </p:cNvSpPr>
          <p:nvPr/>
        </p:nvSpPr>
        <p:spPr bwMode="auto">
          <a:xfrm>
            <a:off x="8572500" y="6683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513" name="Line 169"/>
          <p:cNvSpPr>
            <a:spLocks noChangeShapeType="1"/>
          </p:cNvSpPr>
          <p:nvPr/>
        </p:nvSpPr>
        <p:spPr bwMode="auto">
          <a:xfrm>
            <a:off x="5829300" y="6683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514" name="Line 170"/>
          <p:cNvSpPr>
            <a:spLocks noChangeShapeType="1"/>
          </p:cNvSpPr>
          <p:nvPr/>
        </p:nvSpPr>
        <p:spPr bwMode="auto">
          <a:xfrm>
            <a:off x="5829300" y="668338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515" name="Line 171"/>
          <p:cNvSpPr>
            <a:spLocks noChangeShapeType="1"/>
          </p:cNvSpPr>
          <p:nvPr/>
        </p:nvSpPr>
        <p:spPr bwMode="auto">
          <a:xfrm>
            <a:off x="8572500" y="6683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516" name="Line 172"/>
          <p:cNvSpPr>
            <a:spLocks noChangeShapeType="1"/>
          </p:cNvSpPr>
          <p:nvPr/>
        </p:nvSpPr>
        <p:spPr bwMode="auto">
          <a:xfrm>
            <a:off x="8572500" y="6842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517" name="Line 173"/>
          <p:cNvSpPr>
            <a:spLocks noChangeShapeType="1"/>
          </p:cNvSpPr>
          <p:nvPr/>
        </p:nvSpPr>
        <p:spPr bwMode="auto">
          <a:xfrm>
            <a:off x="5829300" y="6842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518" name="Line 174"/>
          <p:cNvSpPr>
            <a:spLocks noChangeShapeType="1"/>
          </p:cNvSpPr>
          <p:nvPr/>
        </p:nvSpPr>
        <p:spPr bwMode="auto">
          <a:xfrm>
            <a:off x="5829300" y="684213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519" name="Line 175"/>
          <p:cNvSpPr>
            <a:spLocks noChangeShapeType="1"/>
          </p:cNvSpPr>
          <p:nvPr/>
        </p:nvSpPr>
        <p:spPr bwMode="auto">
          <a:xfrm>
            <a:off x="8572500" y="6842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520" name="Line 176"/>
          <p:cNvSpPr>
            <a:spLocks noChangeShapeType="1"/>
          </p:cNvSpPr>
          <p:nvPr/>
        </p:nvSpPr>
        <p:spPr bwMode="auto">
          <a:xfrm>
            <a:off x="8572500" y="7000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521" name="Line 177"/>
          <p:cNvSpPr>
            <a:spLocks noChangeShapeType="1"/>
          </p:cNvSpPr>
          <p:nvPr/>
        </p:nvSpPr>
        <p:spPr bwMode="auto">
          <a:xfrm>
            <a:off x="5829300" y="7000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522" name="Line 178"/>
          <p:cNvSpPr>
            <a:spLocks noChangeShapeType="1"/>
          </p:cNvSpPr>
          <p:nvPr/>
        </p:nvSpPr>
        <p:spPr bwMode="auto">
          <a:xfrm>
            <a:off x="5829300" y="700088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523" name="Line 179"/>
          <p:cNvSpPr>
            <a:spLocks noChangeShapeType="1"/>
          </p:cNvSpPr>
          <p:nvPr/>
        </p:nvSpPr>
        <p:spPr bwMode="auto">
          <a:xfrm>
            <a:off x="8572500" y="7000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524" name="Line 180"/>
          <p:cNvSpPr>
            <a:spLocks noChangeShapeType="1"/>
          </p:cNvSpPr>
          <p:nvPr/>
        </p:nvSpPr>
        <p:spPr bwMode="auto">
          <a:xfrm>
            <a:off x="8572500" y="10175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525" name="Line 181"/>
          <p:cNvSpPr>
            <a:spLocks noChangeShapeType="1"/>
          </p:cNvSpPr>
          <p:nvPr/>
        </p:nvSpPr>
        <p:spPr bwMode="auto">
          <a:xfrm>
            <a:off x="5829300" y="10175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526" name="Line 182"/>
          <p:cNvSpPr>
            <a:spLocks noChangeShapeType="1"/>
          </p:cNvSpPr>
          <p:nvPr/>
        </p:nvSpPr>
        <p:spPr bwMode="auto">
          <a:xfrm>
            <a:off x="5829300" y="1017588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527" name="Line 183"/>
          <p:cNvSpPr>
            <a:spLocks noChangeShapeType="1"/>
          </p:cNvSpPr>
          <p:nvPr/>
        </p:nvSpPr>
        <p:spPr bwMode="auto">
          <a:xfrm>
            <a:off x="8572500" y="10175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528" name="Rectangle 184"/>
          <p:cNvSpPr>
            <a:spLocks noChangeArrowheads="1"/>
          </p:cNvSpPr>
          <p:nvPr/>
        </p:nvSpPr>
        <p:spPr bwMode="auto">
          <a:xfrm>
            <a:off x="0" y="7310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rtl="1"/>
            <a:endParaRPr kumimoji="0" lang="fa-IR" sz="1800" b="0" u="none">
              <a:latin typeface="Arial" pitchFamily="34" charset="0"/>
              <a:cs typeface="Arial" pitchFamily="34" charset="0"/>
            </a:endParaRPr>
          </a:p>
        </p:txBody>
      </p:sp>
      <p:sp>
        <p:nvSpPr>
          <p:cNvPr id="57529" name="Line 185"/>
          <p:cNvSpPr>
            <a:spLocks noChangeShapeType="1"/>
          </p:cNvSpPr>
          <p:nvPr/>
        </p:nvSpPr>
        <p:spPr bwMode="auto">
          <a:xfrm>
            <a:off x="4848225" y="-193675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530" name="Line 186"/>
          <p:cNvSpPr>
            <a:spLocks noChangeShapeType="1"/>
          </p:cNvSpPr>
          <p:nvPr/>
        </p:nvSpPr>
        <p:spPr bwMode="auto">
          <a:xfrm>
            <a:off x="4848225" y="-193675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531" name="Line 187"/>
          <p:cNvSpPr>
            <a:spLocks noChangeShapeType="1"/>
          </p:cNvSpPr>
          <p:nvPr/>
        </p:nvSpPr>
        <p:spPr bwMode="auto">
          <a:xfrm>
            <a:off x="6119813" y="-193675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532" name="Line 188"/>
          <p:cNvSpPr>
            <a:spLocks noChangeShapeType="1"/>
          </p:cNvSpPr>
          <p:nvPr/>
        </p:nvSpPr>
        <p:spPr bwMode="auto">
          <a:xfrm>
            <a:off x="6119813" y="-193675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533" name="Line 189"/>
          <p:cNvSpPr>
            <a:spLocks noChangeShapeType="1"/>
          </p:cNvSpPr>
          <p:nvPr/>
        </p:nvSpPr>
        <p:spPr bwMode="auto">
          <a:xfrm>
            <a:off x="6103938" y="809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534" name="Line 190"/>
          <p:cNvSpPr>
            <a:spLocks noChangeShapeType="1"/>
          </p:cNvSpPr>
          <p:nvPr/>
        </p:nvSpPr>
        <p:spPr bwMode="auto">
          <a:xfrm>
            <a:off x="6103938" y="80963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535" name="Line 191"/>
          <p:cNvSpPr>
            <a:spLocks noChangeShapeType="1"/>
          </p:cNvSpPr>
          <p:nvPr/>
        </p:nvSpPr>
        <p:spPr bwMode="auto">
          <a:xfrm>
            <a:off x="8858250" y="809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536" name="Line 192"/>
          <p:cNvSpPr>
            <a:spLocks noChangeShapeType="1"/>
          </p:cNvSpPr>
          <p:nvPr/>
        </p:nvSpPr>
        <p:spPr bwMode="auto">
          <a:xfrm>
            <a:off x="8858250" y="80963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537" name="Line 193"/>
          <p:cNvSpPr>
            <a:spLocks noChangeShapeType="1"/>
          </p:cNvSpPr>
          <p:nvPr/>
        </p:nvSpPr>
        <p:spPr bwMode="auto">
          <a:xfrm>
            <a:off x="6103938" y="4333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538" name="Line 194"/>
          <p:cNvSpPr>
            <a:spLocks noChangeShapeType="1"/>
          </p:cNvSpPr>
          <p:nvPr/>
        </p:nvSpPr>
        <p:spPr bwMode="auto">
          <a:xfrm>
            <a:off x="6103938" y="433388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539" name="Line 195"/>
          <p:cNvSpPr>
            <a:spLocks noChangeShapeType="1"/>
          </p:cNvSpPr>
          <p:nvPr/>
        </p:nvSpPr>
        <p:spPr bwMode="auto">
          <a:xfrm>
            <a:off x="8858250" y="4492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540" name="Line 196"/>
          <p:cNvSpPr>
            <a:spLocks noChangeShapeType="1"/>
          </p:cNvSpPr>
          <p:nvPr/>
        </p:nvSpPr>
        <p:spPr bwMode="auto">
          <a:xfrm>
            <a:off x="6103938" y="4492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541" name="Line 197"/>
          <p:cNvSpPr>
            <a:spLocks noChangeShapeType="1"/>
          </p:cNvSpPr>
          <p:nvPr/>
        </p:nvSpPr>
        <p:spPr bwMode="auto">
          <a:xfrm>
            <a:off x="6103938" y="449263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542" name="Line 198"/>
          <p:cNvSpPr>
            <a:spLocks noChangeShapeType="1"/>
          </p:cNvSpPr>
          <p:nvPr/>
        </p:nvSpPr>
        <p:spPr bwMode="auto">
          <a:xfrm>
            <a:off x="8858250" y="4492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543" name="Line 199"/>
          <p:cNvSpPr>
            <a:spLocks noChangeShapeType="1"/>
          </p:cNvSpPr>
          <p:nvPr/>
        </p:nvSpPr>
        <p:spPr bwMode="auto">
          <a:xfrm>
            <a:off x="8858250" y="4651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544" name="Line 200"/>
          <p:cNvSpPr>
            <a:spLocks noChangeShapeType="1"/>
          </p:cNvSpPr>
          <p:nvPr/>
        </p:nvSpPr>
        <p:spPr bwMode="auto">
          <a:xfrm>
            <a:off x="6103938" y="4651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545" name="Line 201"/>
          <p:cNvSpPr>
            <a:spLocks noChangeShapeType="1"/>
          </p:cNvSpPr>
          <p:nvPr/>
        </p:nvSpPr>
        <p:spPr bwMode="auto">
          <a:xfrm>
            <a:off x="6103938" y="465138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546" name="Line 202"/>
          <p:cNvSpPr>
            <a:spLocks noChangeShapeType="1"/>
          </p:cNvSpPr>
          <p:nvPr/>
        </p:nvSpPr>
        <p:spPr bwMode="auto">
          <a:xfrm>
            <a:off x="8858250" y="4651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547" name="Line 203"/>
          <p:cNvSpPr>
            <a:spLocks noChangeShapeType="1"/>
          </p:cNvSpPr>
          <p:nvPr/>
        </p:nvSpPr>
        <p:spPr bwMode="auto">
          <a:xfrm>
            <a:off x="8858250" y="4810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548" name="Line 204"/>
          <p:cNvSpPr>
            <a:spLocks noChangeShapeType="1"/>
          </p:cNvSpPr>
          <p:nvPr/>
        </p:nvSpPr>
        <p:spPr bwMode="auto">
          <a:xfrm>
            <a:off x="6103938" y="4810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549" name="Line 205"/>
          <p:cNvSpPr>
            <a:spLocks noChangeShapeType="1"/>
          </p:cNvSpPr>
          <p:nvPr/>
        </p:nvSpPr>
        <p:spPr bwMode="auto">
          <a:xfrm>
            <a:off x="6103938" y="481013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550" name="Line 206"/>
          <p:cNvSpPr>
            <a:spLocks noChangeShapeType="1"/>
          </p:cNvSpPr>
          <p:nvPr/>
        </p:nvSpPr>
        <p:spPr bwMode="auto">
          <a:xfrm>
            <a:off x="8858250" y="4810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551" name="Line 207"/>
          <p:cNvSpPr>
            <a:spLocks noChangeShapeType="1"/>
          </p:cNvSpPr>
          <p:nvPr/>
        </p:nvSpPr>
        <p:spPr bwMode="auto">
          <a:xfrm>
            <a:off x="8858250" y="4968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552" name="Line 208"/>
          <p:cNvSpPr>
            <a:spLocks noChangeShapeType="1"/>
          </p:cNvSpPr>
          <p:nvPr/>
        </p:nvSpPr>
        <p:spPr bwMode="auto">
          <a:xfrm>
            <a:off x="6103938" y="4968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553" name="Line 209"/>
          <p:cNvSpPr>
            <a:spLocks noChangeShapeType="1"/>
          </p:cNvSpPr>
          <p:nvPr/>
        </p:nvSpPr>
        <p:spPr bwMode="auto">
          <a:xfrm>
            <a:off x="6103938" y="496888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554" name="Line 210"/>
          <p:cNvSpPr>
            <a:spLocks noChangeShapeType="1"/>
          </p:cNvSpPr>
          <p:nvPr/>
        </p:nvSpPr>
        <p:spPr bwMode="auto">
          <a:xfrm>
            <a:off x="8858250" y="4968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555" name="Line 211"/>
          <p:cNvSpPr>
            <a:spLocks noChangeShapeType="1"/>
          </p:cNvSpPr>
          <p:nvPr/>
        </p:nvSpPr>
        <p:spPr bwMode="auto">
          <a:xfrm>
            <a:off x="8858250" y="6413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556" name="Line 212"/>
          <p:cNvSpPr>
            <a:spLocks noChangeShapeType="1"/>
          </p:cNvSpPr>
          <p:nvPr/>
        </p:nvSpPr>
        <p:spPr bwMode="auto">
          <a:xfrm>
            <a:off x="6103938" y="6413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557" name="Line 213"/>
          <p:cNvSpPr>
            <a:spLocks noChangeShapeType="1"/>
          </p:cNvSpPr>
          <p:nvPr/>
        </p:nvSpPr>
        <p:spPr bwMode="auto">
          <a:xfrm>
            <a:off x="6103938" y="641350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558" name="Line 214"/>
          <p:cNvSpPr>
            <a:spLocks noChangeShapeType="1"/>
          </p:cNvSpPr>
          <p:nvPr/>
        </p:nvSpPr>
        <p:spPr bwMode="auto">
          <a:xfrm>
            <a:off x="8858250" y="6413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559" name="Line 215"/>
          <p:cNvSpPr>
            <a:spLocks noChangeShapeType="1"/>
          </p:cNvSpPr>
          <p:nvPr/>
        </p:nvSpPr>
        <p:spPr bwMode="auto">
          <a:xfrm>
            <a:off x="6103938" y="8953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560" name="Line 216"/>
          <p:cNvSpPr>
            <a:spLocks noChangeShapeType="1"/>
          </p:cNvSpPr>
          <p:nvPr/>
        </p:nvSpPr>
        <p:spPr bwMode="auto">
          <a:xfrm>
            <a:off x="6103938" y="895350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561" name="Line 217"/>
          <p:cNvSpPr>
            <a:spLocks noChangeShapeType="1"/>
          </p:cNvSpPr>
          <p:nvPr/>
        </p:nvSpPr>
        <p:spPr bwMode="auto">
          <a:xfrm>
            <a:off x="8858250" y="9112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562" name="Line 218"/>
          <p:cNvSpPr>
            <a:spLocks noChangeShapeType="1"/>
          </p:cNvSpPr>
          <p:nvPr/>
        </p:nvSpPr>
        <p:spPr bwMode="auto">
          <a:xfrm>
            <a:off x="6103938" y="9112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563" name="Line 219"/>
          <p:cNvSpPr>
            <a:spLocks noChangeShapeType="1"/>
          </p:cNvSpPr>
          <p:nvPr/>
        </p:nvSpPr>
        <p:spPr bwMode="auto">
          <a:xfrm>
            <a:off x="6103938" y="911225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564" name="Line 220"/>
          <p:cNvSpPr>
            <a:spLocks noChangeShapeType="1"/>
          </p:cNvSpPr>
          <p:nvPr/>
        </p:nvSpPr>
        <p:spPr bwMode="auto">
          <a:xfrm>
            <a:off x="8858250" y="9112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565" name="Line 221"/>
          <p:cNvSpPr>
            <a:spLocks noChangeShapeType="1"/>
          </p:cNvSpPr>
          <p:nvPr/>
        </p:nvSpPr>
        <p:spPr bwMode="auto">
          <a:xfrm>
            <a:off x="8858250" y="9271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566" name="Line 222"/>
          <p:cNvSpPr>
            <a:spLocks noChangeShapeType="1"/>
          </p:cNvSpPr>
          <p:nvPr/>
        </p:nvSpPr>
        <p:spPr bwMode="auto">
          <a:xfrm>
            <a:off x="6103938" y="9271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567" name="Line 223"/>
          <p:cNvSpPr>
            <a:spLocks noChangeShapeType="1"/>
          </p:cNvSpPr>
          <p:nvPr/>
        </p:nvSpPr>
        <p:spPr bwMode="auto">
          <a:xfrm>
            <a:off x="6103938" y="927100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568" name="Line 224"/>
          <p:cNvSpPr>
            <a:spLocks noChangeShapeType="1"/>
          </p:cNvSpPr>
          <p:nvPr/>
        </p:nvSpPr>
        <p:spPr bwMode="auto">
          <a:xfrm>
            <a:off x="8858250" y="9271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569" name="Line 225"/>
          <p:cNvSpPr>
            <a:spLocks noChangeShapeType="1"/>
          </p:cNvSpPr>
          <p:nvPr/>
        </p:nvSpPr>
        <p:spPr bwMode="auto">
          <a:xfrm>
            <a:off x="8858250" y="9429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570" name="Line 226"/>
          <p:cNvSpPr>
            <a:spLocks noChangeShapeType="1"/>
          </p:cNvSpPr>
          <p:nvPr/>
        </p:nvSpPr>
        <p:spPr bwMode="auto">
          <a:xfrm>
            <a:off x="6103938" y="9429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571" name="Line 227"/>
          <p:cNvSpPr>
            <a:spLocks noChangeShapeType="1"/>
          </p:cNvSpPr>
          <p:nvPr/>
        </p:nvSpPr>
        <p:spPr bwMode="auto">
          <a:xfrm>
            <a:off x="6103938" y="942975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572" name="Line 228"/>
          <p:cNvSpPr>
            <a:spLocks noChangeShapeType="1"/>
          </p:cNvSpPr>
          <p:nvPr/>
        </p:nvSpPr>
        <p:spPr bwMode="auto">
          <a:xfrm>
            <a:off x="8858250" y="9429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573" name="Line 229"/>
          <p:cNvSpPr>
            <a:spLocks noChangeShapeType="1"/>
          </p:cNvSpPr>
          <p:nvPr/>
        </p:nvSpPr>
        <p:spPr bwMode="auto">
          <a:xfrm>
            <a:off x="8858250" y="9588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574" name="Line 230"/>
          <p:cNvSpPr>
            <a:spLocks noChangeShapeType="1"/>
          </p:cNvSpPr>
          <p:nvPr/>
        </p:nvSpPr>
        <p:spPr bwMode="auto">
          <a:xfrm>
            <a:off x="6103938" y="9588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575" name="Line 231"/>
          <p:cNvSpPr>
            <a:spLocks noChangeShapeType="1"/>
          </p:cNvSpPr>
          <p:nvPr/>
        </p:nvSpPr>
        <p:spPr bwMode="auto">
          <a:xfrm>
            <a:off x="6103938" y="958850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576" name="Line 232"/>
          <p:cNvSpPr>
            <a:spLocks noChangeShapeType="1"/>
          </p:cNvSpPr>
          <p:nvPr/>
        </p:nvSpPr>
        <p:spPr bwMode="auto">
          <a:xfrm>
            <a:off x="8858250" y="9588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577" name="Line 233"/>
          <p:cNvSpPr>
            <a:spLocks noChangeShapeType="1"/>
          </p:cNvSpPr>
          <p:nvPr/>
        </p:nvSpPr>
        <p:spPr bwMode="auto">
          <a:xfrm>
            <a:off x="8858250" y="12763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578" name="Line 234"/>
          <p:cNvSpPr>
            <a:spLocks noChangeShapeType="1"/>
          </p:cNvSpPr>
          <p:nvPr/>
        </p:nvSpPr>
        <p:spPr bwMode="auto">
          <a:xfrm>
            <a:off x="6103938" y="12763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579" name="Line 235"/>
          <p:cNvSpPr>
            <a:spLocks noChangeShapeType="1"/>
          </p:cNvSpPr>
          <p:nvPr/>
        </p:nvSpPr>
        <p:spPr bwMode="auto">
          <a:xfrm>
            <a:off x="6103938" y="1276350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7580" name="Line 236"/>
          <p:cNvSpPr>
            <a:spLocks noChangeShapeType="1"/>
          </p:cNvSpPr>
          <p:nvPr/>
        </p:nvSpPr>
        <p:spPr bwMode="auto">
          <a:xfrm>
            <a:off x="8858250" y="12763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428625"/>
            <a:ext cx="7772400" cy="715963"/>
          </a:xfrm>
        </p:spPr>
        <p:txBody>
          <a:bodyPr anchor="ctr">
            <a:normAutofit fontScale="90000"/>
          </a:bodyPr>
          <a:lstStyle/>
          <a:p>
            <a:pPr algn="ctr">
              <a:defRPr/>
            </a:pPr>
            <a:r>
              <a:rPr lang="fa-IR" sz="4000" dirty="0" smtClean="0">
                <a:solidFill>
                  <a:srgbClr val="660033"/>
                </a:solidFill>
                <a:latin typeface="Times New Roman" pitchFamily="18" charset="0"/>
                <a:cs typeface="B Titr" pitchFamily="2" charset="-78"/>
              </a:rPr>
              <a:t>جدول آناليز </a:t>
            </a:r>
            <a:r>
              <a:rPr lang="en-US" sz="4000" dirty="0" smtClean="0">
                <a:solidFill>
                  <a:srgbClr val="660033"/>
                </a:solidFill>
                <a:latin typeface="Times New Roman" pitchFamily="18" charset="0"/>
                <a:cs typeface="B Titr" pitchFamily="2" charset="-78"/>
              </a:rPr>
              <a:t>SWOT</a:t>
            </a:r>
            <a:r>
              <a:rPr lang="fa-IR" sz="4000" dirty="0" smtClean="0">
                <a:solidFill>
                  <a:srgbClr val="000050"/>
                </a:solidFill>
                <a:cs typeface="B Titr" pitchFamily="2" charset="-78"/>
              </a:rPr>
              <a:t> </a:t>
            </a:r>
            <a:r>
              <a:rPr lang="fa-IR" sz="4000" dirty="0" smtClean="0">
                <a:solidFill>
                  <a:srgbClr val="660033"/>
                </a:solidFill>
                <a:latin typeface="Times New Roman" pitchFamily="18" charset="0"/>
                <a:cs typeface="B Titr" pitchFamily="2" charset="-78"/>
              </a:rPr>
              <a:t>براي تعيين استراتژي</a:t>
            </a:r>
            <a:endParaRPr lang="en-US" sz="4000" dirty="0" smtClean="0">
              <a:solidFill>
                <a:srgbClr val="000066"/>
              </a:solidFill>
              <a:cs typeface="B Titr" pitchFamily="2" charset="-78"/>
            </a:endParaRPr>
          </a:p>
        </p:txBody>
      </p:sp>
      <p:graphicFrame>
        <p:nvGraphicFramePr>
          <p:cNvPr id="87059" name="Group 19"/>
          <p:cNvGraphicFramePr>
            <a:graphicFrameLocks noGrp="1"/>
          </p:cNvGraphicFramePr>
          <p:nvPr>
            <p:ph idx="4294967295"/>
          </p:nvPr>
        </p:nvGraphicFramePr>
        <p:xfrm>
          <a:off x="1285852" y="1428750"/>
          <a:ext cx="7858148" cy="4653510"/>
        </p:xfrm>
        <a:graphic>
          <a:graphicData uri="http://schemas.openxmlformats.org/drawingml/2006/table">
            <a:tbl>
              <a:tblPr rtl="1"/>
              <a:tblGrid>
                <a:gridCol w="884620"/>
                <a:gridCol w="775008"/>
                <a:gridCol w="850657"/>
                <a:gridCol w="648413"/>
                <a:gridCol w="717885"/>
                <a:gridCol w="790446"/>
                <a:gridCol w="790446"/>
                <a:gridCol w="791991"/>
                <a:gridCol w="861463"/>
                <a:gridCol w="747219"/>
              </a:tblGrid>
              <a:tr h="521053">
                <a:tc rowSpan="2" gridSpan="2"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1" i="0" u="none" strike="noStrike" cap="none" normalizeH="0" baseline="0" dirty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  <a:solidFill>
                            <a:srgbClr val="A90B2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شرايط محيطي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400" b="1" i="0" u="none" strike="noStrike" cap="none" normalizeH="0" baseline="0" dirty="0" smtClean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  <a:solidFill>
                          <a:srgbClr val="A90B25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Lotus" pitchFamily="2" charset="-78"/>
                      </a:endParaRP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1" i="0" u="none" strike="noStrike" cap="none" normalizeH="0" baseline="0" dirty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  <a:solidFill>
                            <a:srgbClr val="A90B2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شرايط دروني</a:t>
                      </a:r>
                      <a:endParaRPr kumimoji="0" lang="en-US" sz="2400" b="1" i="0" u="none" strike="noStrike" cap="none" normalizeH="0" baseline="0" dirty="0" smtClean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  <a:solidFill>
                          <a:srgbClr val="A90B25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Lotus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1" i="0" u="none" strike="noStrike" cap="none" normalizeH="0" baseline="0" dirty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  <a:solidFill>
                            <a:srgbClr val="A90B2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فرصت ها</a:t>
                      </a:r>
                      <a:endParaRPr kumimoji="0" lang="en-US" sz="2800" b="1" i="0" u="none" strike="noStrike" cap="none" normalizeH="0" baseline="0" dirty="0" smtClean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  <a:solidFill>
                          <a:srgbClr val="A90B25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Lotus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1" i="0" u="none" strike="noStrike" cap="none" normalizeH="0" baseline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  <a:solidFill>
                            <a:srgbClr val="A90B2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تهديدها</a:t>
                      </a:r>
                      <a:endParaRPr kumimoji="0" lang="en-US" sz="2800" b="1" i="0" u="none" strike="noStrike" cap="none" normalizeH="0" baseline="0" smtClean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  <a:solidFill>
                          <a:srgbClr val="A90B25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Lotus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1023497">
                <a:tc gridSpan="2"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1" i="0" u="none" strike="noStrike" cap="none" normalizeH="0" baseline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  <a:solidFill>
                            <a:srgbClr val="A90B2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ف1</a:t>
                      </a:r>
                      <a:endParaRPr kumimoji="0" lang="en-US" sz="2800" b="1" i="0" u="none" strike="noStrike" cap="none" normalizeH="0" baseline="0" smtClean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  <a:solidFill>
                          <a:srgbClr val="A90B25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Lotus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1" i="0" u="none" strike="noStrike" cap="none" normalizeH="0" baseline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  <a:solidFill>
                            <a:srgbClr val="A90B2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ف2</a:t>
                      </a:r>
                      <a:endParaRPr kumimoji="0" lang="en-US" sz="2800" b="1" i="0" u="none" strike="noStrike" cap="none" normalizeH="0" baseline="0" smtClean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  <a:solidFill>
                          <a:srgbClr val="A90B25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Lotus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1" i="0" u="none" strike="noStrike" cap="none" normalizeH="0" baseline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  <a:solidFill>
                            <a:srgbClr val="A90B2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ف3</a:t>
                      </a:r>
                      <a:endParaRPr kumimoji="0" lang="en-US" sz="2800" b="1" i="0" u="none" strike="noStrike" cap="none" normalizeH="0" baseline="0" smtClean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  <a:solidFill>
                          <a:srgbClr val="A90B25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Lotus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1" i="0" u="none" strike="noStrike" cap="none" normalizeH="0" baseline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  <a:solidFill>
                            <a:srgbClr val="A90B2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ف4</a:t>
                      </a:r>
                      <a:endParaRPr kumimoji="0" lang="en-US" sz="2800" b="1" i="0" u="none" strike="noStrike" cap="none" normalizeH="0" baseline="0" smtClean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  <a:solidFill>
                          <a:srgbClr val="A90B25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Lotus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1" i="0" u="none" strike="noStrike" cap="none" normalizeH="0" baseline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  <a:solidFill>
                            <a:srgbClr val="A90B2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ت1</a:t>
                      </a:r>
                      <a:endParaRPr kumimoji="0" lang="en-US" sz="2800" b="1" i="0" u="none" strike="noStrike" cap="none" normalizeH="0" baseline="0" smtClean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  <a:solidFill>
                          <a:srgbClr val="A90B25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Lotus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1" i="0" u="none" strike="noStrike" cap="none" normalizeH="0" baseline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  <a:solidFill>
                            <a:srgbClr val="A90B2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ت2</a:t>
                      </a:r>
                      <a:endParaRPr kumimoji="0" lang="en-US" sz="2800" b="1" i="0" u="none" strike="noStrike" cap="none" normalizeH="0" baseline="0" smtClean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  <a:solidFill>
                          <a:srgbClr val="A90B25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Lotus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1" i="0" u="none" strike="noStrike" cap="none" normalizeH="0" baseline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  <a:solidFill>
                            <a:srgbClr val="A90B2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ت3</a:t>
                      </a:r>
                      <a:endParaRPr kumimoji="0" lang="en-US" sz="2800" b="1" i="0" u="none" strike="noStrike" cap="none" normalizeH="0" baseline="0" smtClean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  <a:solidFill>
                          <a:srgbClr val="A90B25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Lotus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1" i="0" u="none" strike="noStrike" cap="none" normalizeH="0" baseline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  <a:solidFill>
                            <a:srgbClr val="A90B2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ت4</a:t>
                      </a:r>
                      <a:endParaRPr kumimoji="0" lang="en-US" sz="2800" b="1" i="0" u="none" strike="noStrike" cap="none" normalizeH="0" baseline="0" smtClean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  <a:solidFill>
                          <a:srgbClr val="A90B25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Lotus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166">
                <a:tc rowSpan="3"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1" i="0" u="none" strike="noStrike" cap="none" normalizeH="0" baseline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  <a:solidFill>
                            <a:srgbClr val="A90B2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نقاط قوت</a:t>
                      </a:r>
                      <a:endParaRPr kumimoji="0" lang="en-US" sz="2800" b="1" i="0" u="none" strike="noStrike" cap="none" normalizeH="0" baseline="0" smtClean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  <a:solidFill>
                          <a:srgbClr val="A90B25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Lotus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1" i="0" u="none" strike="noStrike" cap="none" normalizeH="0" baseline="0" dirty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  <a:solidFill>
                            <a:srgbClr val="A90B2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ق1</a:t>
                      </a:r>
                      <a:endParaRPr kumimoji="0" lang="en-US" sz="2800" b="1" i="0" u="none" strike="noStrike" cap="none" normalizeH="0" baseline="0" dirty="0" smtClean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  <a:solidFill>
                          <a:srgbClr val="A90B25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Lotus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  <a:solidFill>
                            <a:srgbClr val="A90B2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  <a:solidFill>
                            <a:srgbClr val="A90B2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  <a:solidFill>
                            <a:srgbClr val="A90B2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  <a:solidFill>
                            <a:srgbClr val="A90B2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  <a:solidFill>
                            <a:srgbClr val="A90B2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  <a:solidFill>
                            <a:srgbClr val="A90B2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  <a:solidFill>
                            <a:srgbClr val="A90B2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  <a:solidFill>
                            <a:srgbClr val="A90B2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FDA"/>
                    </a:solidFill>
                  </a:tcPr>
                </a:tc>
              </a:tr>
              <a:tr h="506166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1" i="0" u="none" strike="noStrike" cap="none" normalizeH="0" baseline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  <a:solidFill>
                            <a:srgbClr val="A90B2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ق2</a:t>
                      </a:r>
                      <a:endParaRPr kumimoji="0" lang="en-US" sz="2800" b="1" i="0" u="none" strike="noStrike" cap="none" normalizeH="0" baseline="0" smtClean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  <a:solidFill>
                          <a:srgbClr val="A90B25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Lotus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  <a:solidFill>
                            <a:srgbClr val="A90B2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  <a:solidFill>
                            <a:srgbClr val="A90B2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  <a:solidFill>
                            <a:srgbClr val="A90B2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  <a:solidFill>
                            <a:srgbClr val="A90B2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  <a:solidFill>
                            <a:srgbClr val="A90B2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  <a:solidFill>
                            <a:srgbClr val="A90B2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  <a:solidFill>
                            <a:srgbClr val="A90B2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  <a:solidFill>
                            <a:srgbClr val="A90B2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166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1" i="0" u="none" strike="noStrike" cap="none" normalizeH="0" baseline="0" dirty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  <a:solidFill>
                            <a:srgbClr val="A90B2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ق3</a:t>
                      </a:r>
                      <a:endParaRPr kumimoji="0" lang="en-US" sz="2800" b="1" i="0" u="none" strike="noStrike" cap="none" normalizeH="0" baseline="0" dirty="0" smtClean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  <a:solidFill>
                          <a:srgbClr val="A90B25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Lotus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  <a:solidFill>
                            <a:srgbClr val="A90B2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  <a:solidFill>
                            <a:srgbClr val="A90B2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  <a:solidFill>
                            <a:srgbClr val="A90B2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  <a:solidFill>
                            <a:srgbClr val="A90B2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  <a:solidFill>
                            <a:srgbClr val="A90B2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  <a:solidFill>
                            <a:srgbClr val="A90B2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  <a:solidFill>
                            <a:srgbClr val="A90B2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  <a:solidFill>
                            <a:srgbClr val="A90B2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FDA"/>
                    </a:solidFill>
                  </a:tcPr>
                </a:tc>
              </a:tr>
              <a:tr h="506166">
                <a:tc rowSpan="3"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1" i="0" u="none" strike="noStrike" cap="none" normalizeH="0" baseline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  <a:solidFill>
                            <a:srgbClr val="A90B2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نقاط ضعف</a:t>
                      </a:r>
                      <a:endParaRPr kumimoji="0" lang="en-US" sz="2800" b="1" i="0" u="none" strike="noStrike" cap="none" normalizeH="0" baseline="0" smtClean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  <a:solidFill>
                          <a:srgbClr val="A90B25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Lotus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1" i="0" u="none" strike="noStrike" cap="none" normalizeH="0" baseline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  <a:solidFill>
                            <a:srgbClr val="A90B2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ض1</a:t>
                      </a:r>
                      <a:endParaRPr kumimoji="0" lang="en-US" sz="2800" b="1" i="0" u="none" strike="noStrike" cap="none" normalizeH="0" baseline="0" smtClean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  <a:solidFill>
                          <a:srgbClr val="A90B25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Lotus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  <a:solidFill>
                            <a:srgbClr val="A90B2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  <a:solidFill>
                            <a:srgbClr val="A90B2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  <a:solidFill>
                            <a:srgbClr val="A90B2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  <a:solidFill>
                            <a:srgbClr val="A90B2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  <a:solidFill>
                            <a:srgbClr val="A90B2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  <a:solidFill>
                            <a:srgbClr val="A90B2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  <a:solidFill>
                            <a:srgbClr val="A90B2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  <a:solidFill>
                            <a:srgbClr val="A90B2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166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1" i="0" u="none" strike="noStrike" cap="none" normalizeH="0" baseline="0" dirty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  <a:solidFill>
                            <a:srgbClr val="A90B2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ض2</a:t>
                      </a:r>
                      <a:endParaRPr kumimoji="0" lang="en-US" sz="2800" b="1" i="0" u="none" strike="noStrike" cap="none" normalizeH="0" baseline="0" dirty="0" smtClean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  <a:solidFill>
                          <a:srgbClr val="A90B25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Lotus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  <a:solidFill>
                            <a:srgbClr val="A90B2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  <a:solidFill>
                            <a:srgbClr val="A90B2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  <a:solidFill>
                            <a:srgbClr val="A90B2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  <a:solidFill>
                            <a:srgbClr val="A90B2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  <a:solidFill>
                            <a:srgbClr val="A90B2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  <a:solidFill>
                            <a:srgbClr val="A90B2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  <a:solidFill>
                            <a:srgbClr val="A90B2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  <a:solidFill>
                            <a:srgbClr val="A90B2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FDA"/>
                    </a:solidFill>
                  </a:tcPr>
                </a:tc>
              </a:tr>
              <a:tr h="506166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1" i="0" u="none" strike="noStrike" cap="none" normalizeH="0" baseline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  <a:solidFill>
                            <a:srgbClr val="A90B2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ض3</a:t>
                      </a:r>
                      <a:endParaRPr kumimoji="0" lang="en-US" sz="2800" b="1" i="0" u="none" strike="noStrike" cap="none" normalizeH="0" baseline="0" smtClean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  <a:solidFill>
                          <a:srgbClr val="A90B25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Lotus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  <a:solidFill>
                            <a:srgbClr val="A90B2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  <a:solidFill>
                            <a:srgbClr val="A90B2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  <a:solidFill>
                            <a:srgbClr val="A90B2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  <a:solidFill>
                            <a:srgbClr val="A90B2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  <a:solidFill>
                            <a:srgbClr val="A90B2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  <a:solidFill>
                            <a:srgbClr val="A90B2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  <a:solidFill>
                            <a:srgbClr val="A90B2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  <a:solidFill>
                            <a:srgbClr val="A90B2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8371" name="Line 3"/>
          <p:cNvSpPr>
            <a:spLocks noChangeShapeType="1"/>
          </p:cNvSpPr>
          <p:nvPr/>
        </p:nvSpPr>
        <p:spPr bwMode="auto">
          <a:xfrm>
            <a:off x="908050" y="-4113213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372" name="Line 4"/>
          <p:cNvSpPr>
            <a:spLocks noChangeShapeType="1"/>
          </p:cNvSpPr>
          <p:nvPr/>
        </p:nvSpPr>
        <p:spPr bwMode="auto">
          <a:xfrm>
            <a:off x="908050" y="-4113213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373" name="Line 5"/>
          <p:cNvSpPr>
            <a:spLocks noChangeShapeType="1"/>
          </p:cNvSpPr>
          <p:nvPr/>
        </p:nvSpPr>
        <p:spPr bwMode="auto">
          <a:xfrm>
            <a:off x="3727450" y="-4113213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374" name="Line 6"/>
          <p:cNvSpPr>
            <a:spLocks noChangeShapeType="1"/>
          </p:cNvSpPr>
          <p:nvPr/>
        </p:nvSpPr>
        <p:spPr bwMode="auto">
          <a:xfrm>
            <a:off x="3727450" y="-4113213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375" name="Line 7"/>
          <p:cNvSpPr>
            <a:spLocks noChangeShapeType="1"/>
          </p:cNvSpPr>
          <p:nvPr/>
        </p:nvSpPr>
        <p:spPr bwMode="auto">
          <a:xfrm>
            <a:off x="8724900" y="-38385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376" name="Line 8"/>
          <p:cNvSpPr>
            <a:spLocks noChangeShapeType="1"/>
          </p:cNvSpPr>
          <p:nvPr/>
        </p:nvSpPr>
        <p:spPr bwMode="auto">
          <a:xfrm>
            <a:off x="8724900" y="-3838575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377" name="Line 9"/>
          <p:cNvSpPr>
            <a:spLocks noChangeShapeType="1"/>
          </p:cNvSpPr>
          <p:nvPr/>
        </p:nvSpPr>
        <p:spPr bwMode="auto">
          <a:xfrm>
            <a:off x="8724900" y="-11953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378" name="Line 10"/>
          <p:cNvSpPr>
            <a:spLocks noChangeShapeType="1"/>
          </p:cNvSpPr>
          <p:nvPr/>
        </p:nvSpPr>
        <p:spPr bwMode="auto">
          <a:xfrm>
            <a:off x="8724900" y="-11953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379" name="Line 11"/>
          <p:cNvSpPr>
            <a:spLocks noChangeShapeType="1"/>
          </p:cNvSpPr>
          <p:nvPr/>
        </p:nvSpPr>
        <p:spPr bwMode="auto">
          <a:xfrm>
            <a:off x="8724900" y="-9207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380" name="Line 12"/>
          <p:cNvSpPr>
            <a:spLocks noChangeShapeType="1"/>
          </p:cNvSpPr>
          <p:nvPr/>
        </p:nvSpPr>
        <p:spPr bwMode="auto">
          <a:xfrm>
            <a:off x="8724900" y="-9207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381" name="Line 13"/>
          <p:cNvSpPr>
            <a:spLocks noChangeShapeType="1"/>
          </p:cNvSpPr>
          <p:nvPr/>
        </p:nvSpPr>
        <p:spPr bwMode="auto">
          <a:xfrm>
            <a:off x="8724900" y="-6461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382" name="Line 14"/>
          <p:cNvSpPr>
            <a:spLocks noChangeShapeType="1"/>
          </p:cNvSpPr>
          <p:nvPr/>
        </p:nvSpPr>
        <p:spPr bwMode="auto">
          <a:xfrm>
            <a:off x="8724900" y="-6461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383" name="Line 15"/>
          <p:cNvSpPr>
            <a:spLocks noChangeShapeType="1"/>
          </p:cNvSpPr>
          <p:nvPr/>
        </p:nvSpPr>
        <p:spPr bwMode="auto">
          <a:xfrm>
            <a:off x="8724900" y="-3714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384" name="Line 16"/>
          <p:cNvSpPr>
            <a:spLocks noChangeShapeType="1"/>
          </p:cNvSpPr>
          <p:nvPr/>
        </p:nvSpPr>
        <p:spPr bwMode="auto">
          <a:xfrm>
            <a:off x="8724900" y="-3714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385" name="Line 17"/>
          <p:cNvSpPr>
            <a:spLocks noChangeShapeType="1"/>
          </p:cNvSpPr>
          <p:nvPr/>
        </p:nvSpPr>
        <p:spPr bwMode="auto">
          <a:xfrm>
            <a:off x="8724900" y="-460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386" name="Line 18"/>
          <p:cNvSpPr>
            <a:spLocks noChangeShapeType="1"/>
          </p:cNvSpPr>
          <p:nvPr/>
        </p:nvSpPr>
        <p:spPr bwMode="auto">
          <a:xfrm>
            <a:off x="8724900" y="-460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475" name="Line 107"/>
          <p:cNvSpPr>
            <a:spLocks noChangeShapeType="1"/>
          </p:cNvSpPr>
          <p:nvPr/>
        </p:nvSpPr>
        <p:spPr bwMode="auto">
          <a:xfrm>
            <a:off x="8724900" y="5683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476" name="Line 108"/>
          <p:cNvSpPr>
            <a:spLocks noChangeShapeType="1"/>
          </p:cNvSpPr>
          <p:nvPr/>
        </p:nvSpPr>
        <p:spPr bwMode="auto">
          <a:xfrm>
            <a:off x="8724900" y="5683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477" name="Line 109"/>
          <p:cNvSpPr>
            <a:spLocks noChangeShapeType="1"/>
          </p:cNvSpPr>
          <p:nvPr/>
        </p:nvSpPr>
        <p:spPr bwMode="auto">
          <a:xfrm>
            <a:off x="8724900" y="8429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478" name="Line 110"/>
          <p:cNvSpPr>
            <a:spLocks noChangeShapeType="1"/>
          </p:cNvSpPr>
          <p:nvPr/>
        </p:nvSpPr>
        <p:spPr bwMode="auto">
          <a:xfrm>
            <a:off x="8724900" y="8429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479" name="Line 111"/>
          <p:cNvSpPr>
            <a:spLocks noChangeShapeType="1"/>
          </p:cNvSpPr>
          <p:nvPr/>
        </p:nvSpPr>
        <p:spPr bwMode="auto">
          <a:xfrm>
            <a:off x="8724900" y="11176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480" name="Line 112"/>
          <p:cNvSpPr>
            <a:spLocks noChangeShapeType="1"/>
          </p:cNvSpPr>
          <p:nvPr/>
        </p:nvSpPr>
        <p:spPr bwMode="auto">
          <a:xfrm>
            <a:off x="8724900" y="11176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481" name="Line 113"/>
          <p:cNvSpPr>
            <a:spLocks noChangeShapeType="1"/>
          </p:cNvSpPr>
          <p:nvPr/>
        </p:nvSpPr>
        <p:spPr bwMode="auto">
          <a:xfrm>
            <a:off x="8724900" y="13922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482" name="Line 114"/>
          <p:cNvSpPr>
            <a:spLocks noChangeShapeType="1"/>
          </p:cNvSpPr>
          <p:nvPr/>
        </p:nvSpPr>
        <p:spPr bwMode="auto">
          <a:xfrm>
            <a:off x="8724900" y="13922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483" name="Line 115"/>
          <p:cNvSpPr>
            <a:spLocks noChangeShapeType="1"/>
          </p:cNvSpPr>
          <p:nvPr/>
        </p:nvSpPr>
        <p:spPr bwMode="auto">
          <a:xfrm>
            <a:off x="8724900" y="17097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484" name="Line 116"/>
          <p:cNvSpPr>
            <a:spLocks noChangeShapeType="1"/>
          </p:cNvSpPr>
          <p:nvPr/>
        </p:nvSpPr>
        <p:spPr bwMode="auto">
          <a:xfrm>
            <a:off x="8724900" y="17097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485" name="Line 117"/>
          <p:cNvSpPr>
            <a:spLocks noChangeShapeType="1"/>
          </p:cNvSpPr>
          <p:nvPr/>
        </p:nvSpPr>
        <p:spPr bwMode="auto">
          <a:xfrm>
            <a:off x="4848225" y="-193675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486" name="Line 118"/>
          <p:cNvSpPr>
            <a:spLocks noChangeShapeType="1"/>
          </p:cNvSpPr>
          <p:nvPr/>
        </p:nvSpPr>
        <p:spPr bwMode="auto">
          <a:xfrm>
            <a:off x="4848225" y="-193675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487" name="Line 119"/>
          <p:cNvSpPr>
            <a:spLocks noChangeShapeType="1"/>
          </p:cNvSpPr>
          <p:nvPr/>
        </p:nvSpPr>
        <p:spPr bwMode="auto">
          <a:xfrm>
            <a:off x="6119813" y="-193675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488" name="Line 120"/>
          <p:cNvSpPr>
            <a:spLocks noChangeShapeType="1"/>
          </p:cNvSpPr>
          <p:nvPr/>
        </p:nvSpPr>
        <p:spPr bwMode="auto">
          <a:xfrm>
            <a:off x="6119813" y="-193675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489" name="Line 121"/>
          <p:cNvSpPr>
            <a:spLocks noChangeShapeType="1"/>
          </p:cNvSpPr>
          <p:nvPr/>
        </p:nvSpPr>
        <p:spPr bwMode="auto">
          <a:xfrm>
            <a:off x="6103938" y="809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490" name="Line 122"/>
          <p:cNvSpPr>
            <a:spLocks noChangeShapeType="1"/>
          </p:cNvSpPr>
          <p:nvPr/>
        </p:nvSpPr>
        <p:spPr bwMode="auto">
          <a:xfrm>
            <a:off x="6103938" y="80963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491" name="Line 123"/>
          <p:cNvSpPr>
            <a:spLocks noChangeShapeType="1"/>
          </p:cNvSpPr>
          <p:nvPr/>
        </p:nvSpPr>
        <p:spPr bwMode="auto">
          <a:xfrm>
            <a:off x="8858250" y="809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492" name="Line 124"/>
          <p:cNvSpPr>
            <a:spLocks noChangeShapeType="1"/>
          </p:cNvSpPr>
          <p:nvPr/>
        </p:nvSpPr>
        <p:spPr bwMode="auto">
          <a:xfrm>
            <a:off x="8858250" y="80963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493" name="Line 125"/>
          <p:cNvSpPr>
            <a:spLocks noChangeShapeType="1"/>
          </p:cNvSpPr>
          <p:nvPr/>
        </p:nvSpPr>
        <p:spPr bwMode="auto">
          <a:xfrm>
            <a:off x="6103938" y="4333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494" name="Line 126"/>
          <p:cNvSpPr>
            <a:spLocks noChangeShapeType="1"/>
          </p:cNvSpPr>
          <p:nvPr/>
        </p:nvSpPr>
        <p:spPr bwMode="auto">
          <a:xfrm>
            <a:off x="6103938" y="433388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495" name="Line 127"/>
          <p:cNvSpPr>
            <a:spLocks noChangeShapeType="1"/>
          </p:cNvSpPr>
          <p:nvPr/>
        </p:nvSpPr>
        <p:spPr bwMode="auto">
          <a:xfrm>
            <a:off x="8858250" y="4492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496" name="Line 128"/>
          <p:cNvSpPr>
            <a:spLocks noChangeShapeType="1"/>
          </p:cNvSpPr>
          <p:nvPr/>
        </p:nvSpPr>
        <p:spPr bwMode="auto">
          <a:xfrm>
            <a:off x="6103938" y="4492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497" name="Line 129"/>
          <p:cNvSpPr>
            <a:spLocks noChangeShapeType="1"/>
          </p:cNvSpPr>
          <p:nvPr/>
        </p:nvSpPr>
        <p:spPr bwMode="auto">
          <a:xfrm>
            <a:off x="6103938" y="449263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498" name="Line 130"/>
          <p:cNvSpPr>
            <a:spLocks noChangeShapeType="1"/>
          </p:cNvSpPr>
          <p:nvPr/>
        </p:nvSpPr>
        <p:spPr bwMode="auto">
          <a:xfrm>
            <a:off x="8858250" y="4492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499" name="Line 131"/>
          <p:cNvSpPr>
            <a:spLocks noChangeShapeType="1"/>
          </p:cNvSpPr>
          <p:nvPr/>
        </p:nvSpPr>
        <p:spPr bwMode="auto">
          <a:xfrm>
            <a:off x="8858250" y="4651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500" name="Line 132"/>
          <p:cNvSpPr>
            <a:spLocks noChangeShapeType="1"/>
          </p:cNvSpPr>
          <p:nvPr/>
        </p:nvSpPr>
        <p:spPr bwMode="auto">
          <a:xfrm>
            <a:off x="6103938" y="4651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501" name="Line 133"/>
          <p:cNvSpPr>
            <a:spLocks noChangeShapeType="1"/>
          </p:cNvSpPr>
          <p:nvPr/>
        </p:nvSpPr>
        <p:spPr bwMode="auto">
          <a:xfrm>
            <a:off x="6103938" y="465138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502" name="Line 134"/>
          <p:cNvSpPr>
            <a:spLocks noChangeShapeType="1"/>
          </p:cNvSpPr>
          <p:nvPr/>
        </p:nvSpPr>
        <p:spPr bwMode="auto">
          <a:xfrm>
            <a:off x="8858250" y="4651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503" name="Line 135"/>
          <p:cNvSpPr>
            <a:spLocks noChangeShapeType="1"/>
          </p:cNvSpPr>
          <p:nvPr/>
        </p:nvSpPr>
        <p:spPr bwMode="auto">
          <a:xfrm>
            <a:off x="8858250" y="4810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504" name="Line 136"/>
          <p:cNvSpPr>
            <a:spLocks noChangeShapeType="1"/>
          </p:cNvSpPr>
          <p:nvPr/>
        </p:nvSpPr>
        <p:spPr bwMode="auto">
          <a:xfrm>
            <a:off x="6103938" y="4810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505" name="Line 137"/>
          <p:cNvSpPr>
            <a:spLocks noChangeShapeType="1"/>
          </p:cNvSpPr>
          <p:nvPr/>
        </p:nvSpPr>
        <p:spPr bwMode="auto">
          <a:xfrm>
            <a:off x="6103938" y="481013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506" name="Line 138"/>
          <p:cNvSpPr>
            <a:spLocks noChangeShapeType="1"/>
          </p:cNvSpPr>
          <p:nvPr/>
        </p:nvSpPr>
        <p:spPr bwMode="auto">
          <a:xfrm>
            <a:off x="8858250" y="4810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507" name="Line 139"/>
          <p:cNvSpPr>
            <a:spLocks noChangeShapeType="1"/>
          </p:cNvSpPr>
          <p:nvPr/>
        </p:nvSpPr>
        <p:spPr bwMode="auto">
          <a:xfrm>
            <a:off x="8858250" y="4968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508" name="Line 140"/>
          <p:cNvSpPr>
            <a:spLocks noChangeShapeType="1"/>
          </p:cNvSpPr>
          <p:nvPr/>
        </p:nvSpPr>
        <p:spPr bwMode="auto">
          <a:xfrm>
            <a:off x="6103938" y="4968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509" name="Line 141"/>
          <p:cNvSpPr>
            <a:spLocks noChangeShapeType="1"/>
          </p:cNvSpPr>
          <p:nvPr/>
        </p:nvSpPr>
        <p:spPr bwMode="auto">
          <a:xfrm>
            <a:off x="6103938" y="496888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510" name="Line 142"/>
          <p:cNvSpPr>
            <a:spLocks noChangeShapeType="1"/>
          </p:cNvSpPr>
          <p:nvPr/>
        </p:nvSpPr>
        <p:spPr bwMode="auto">
          <a:xfrm>
            <a:off x="8858250" y="4968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511" name="Line 143"/>
          <p:cNvSpPr>
            <a:spLocks noChangeShapeType="1"/>
          </p:cNvSpPr>
          <p:nvPr/>
        </p:nvSpPr>
        <p:spPr bwMode="auto">
          <a:xfrm>
            <a:off x="8858250" y="6413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512" name="Line 144"/>
          <p:cNvSpPr>
            <a:spLocks noChangeShapeType="1"/>
          </p:cNvSpPr>
          <p:nvPr/>
        </p:nvSpPr>
        <p:spPr bwMode="auto">
          <a:xfrm>
            <a:off x="6103938" y="6413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513" name="Line 145"/>
          <p:cNvSpPr>
            <a:spLocks noChangeShapeType="1"/>
          </p:cNvSpPr>
          <p:nvPr/>
        </p:nvSpPr>
        <p:spPr bwMode="auto">
          <a:xfrm>
            <a:off x="6103938" y="641350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514" name="Line 146"/>
          <p:cNvSpPr>
            <a:spLocks noChangeShapeType="1"/>
          </p:cNvSpPr>
          <p:nvPr/>
        </p:nvSpPr>
        <p:spPr bwMode="auto">
          <a:xfrm>
            <a:off x="8858250" y="6413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515" name="Line 147"/>
          <p:cNvSpPr>
            <a:spLocks noChangeShapeType="1"/>
          </p:cNvSpPr>
          <p:nvPr/>
        </p:nvSpPr>
        <p:spPr bwMode="auto">
          <a:xfrm>
            <a:off x="6103938" y="8953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516" name="Line 148"/>
          <p:cNvSpPr>
            <a:spLocks noChangeShapeType="1"/>
          </p:cNvSpPr>
          <p:nvPr/>
        </p:nvSpPr>
        <p:spPr bwMode="auto">
          <a:xfrm>
            <a:off x="6103938" y="895350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517" name="Line 149"/>
          <p:cNvSpPr>
            <a:spLocks noChangeShapeType="1"/>
          </p:cNvSpPr>
          <p:nvPr/>
        </p:nvSpPr>
        <p:spPr bwMode="auto">
          <a:xfrm>
            <a:off x="8858250" y="9112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518" name="Line 150"/>
          <p:cNvSpPr>
            <a:spLocks noChangeShapeType="1"/>
          </p:cNvSpPr>
          <p:nvPr/>
        </p:nvSpPr>
        <p:spPr bwMode="auto">
          <a:xfrm>
            <a:off x="6103938" y="9112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519" name="Line 151"/>
          <p:cNvSpPr>
            <a:spLocks noChangeShapeType="1"/>
          </p:cNvSpPr>
          <p:nvPr/>
        </p:nvSpPr>
        <p:spPr bwMode="auto">
          <a:xfrm>
            <a:off x="6103938" y="911225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520" name="Line 152"/>
          <p:cNvSpPr>
            <a:spLocks noChangeShapeType="1"/>
          </p:cNvSpPr>
          <p:nvPr/>
        </p:nvSpPr>
        <p:spPr bwMode="auto">
          <a:xfrm>
            <a:off x="8858250" y="9112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521" name="Line 153"/>
          <p:cNvSpPr>
            <a:spLocks noChangeShapeType="1"/>
          </p:cNvSpPr>
          <p:nvPr/>
        </p:nvSpPr>
        <p:spPr bwMode="auto">
          <a:xfrm>
            <a:off x="8858250" y="9271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522" name="Line 154"/>
          <p:cNvSpPr>
            <a:spLocks noChangeShapeType="1"/>
          </p:cNvSpPr>
          <p:nvPr/>
        </p:nvSpPr>
        <p:spPr bwMode="auto">
          <a:xfrm>
            <a:off x="6103938" y="9271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523" name="Line 155"/>
          <p:cNvSpPr>
            <a:spLocks noChangeShapeType="1"/>
          </p:cNvSpPr>
          <p:nvPr/>
        </p:nvSpPr>
        <p:spPr bwMode="auto">
          <a:xfrm>
            <a:off x="6103938" y="927100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524" name="Line 156"/>
          <p:cNvSpPr>
            <a:spLocks noChangeShapeType="1"/>
          </p:cNvSpPr>
          <p:nvPr/>
        </p:nvSpPr>
        <p:spPr bwMode="auto">
          <a:xfrm>
            <a:off x="8858250" y="9271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525" name="Line 157"/>
          <p:cNvSpPr>
            <a:spLocks noChangeShapeType="1"/>
          </p:cNvSpPr>
          <p:nvPr/>
        </p:nvSpPr>
        <p:spPr bwMode="auto">
          <a:xfrm>
            <a:off x="8858250" y="9429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526" name="Line 158"/>
          <p:cNvSpPr>
            <a:spLocks noChangeShapeType="1"/>
          </p:cNvSpPr>
          <p:nvPr/>
        </p:nvSpPr>
        <p:spPr bwMode="auto">
          <a:xfrm>
            <a:off x="6103938" y="9429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527" name="Line 159"/>
          <p:cNvSpPr>
            <a:spLocks noChangeShapeType="1"/>
          </p:cNvSpPr>
          <p:nvPr/>
        </p:nvSpPr>
        <p:spPr bwMode="auto">
          <a:xfrm>
            <a:off x="6103938" y="942975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528" name="Line 160"/>
          <p:cNvSpPr>
            <a:spLocks noChangeShapeType="1"/>
          </p:cNvSpPr>
          <p:nvPr/>
        </p:nvSpPr>
        <p:spPr bwMode="auto">
          <a:xfrm>
            <a:off x="8858250" y="9429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529" name="Line 161"/>
          <p:cNvSpPr>
            <a:spLocks noChangeShapeType="1"/>
          </p:cNvSpPr>
          <p:nvPr/>
        </p:nvSpPr>
        <p:spPr bwMode="auto">
          <a:xfrm>
            <a:off x="8858250" y="9588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530" name="Line 162"/>
          <p:cNvSpPr>
            <a:spLocks noChangeShapeType="1"/>
          </p:cNvSpPr>
          <p:nvPr/>
        </p:nvSpPr>
        <p:spPr bwMode="auto">
          <a:xfrm>
            <a:off x="6103938" y="9588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531" name="Line 163"/>
          <p:cNvSpPr>
            <a:spLocks noChangeShapeType="1"/>
          </p:cNvSpPr>
          <p:nvPr/>
        </p:nvSpPr>
        <p:spPr bwMode="auto">
          <a:xfrm>
            <a:off x="6103938" y="958850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532" name="Line 164"/>
          <p:cNvSpPr>
            <a:spLocks noChangeShapeType="1"/>
          </p:cNvSpPr>
          <p:nvPr/>
        </p:nvSpPr>
        <p:spPr bwMode="auto">
          <a:xfrm>
            <a:off x="8858250" y="9588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533" name="Line 165"/>
          <p:cNvSpPr>
            <a:spLocks noChangeShapeType="1"/>
          </p:cNvSpPr>
          <p:nvPr/>
        </p:nvSpPr>
        <p:spPr bwMode="auto">
          <a:xfrm>
            <a:off x="8858250" y="12763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534" name="Line 166"/>
          <p:cNvSpPr>
            <a:spLocks noChangeShapeType="1"/>
          </p:cNvSpPr>
          <p:nvPr/>
        </p:nvSpPr>
        <p:spPr bwMode="auto">
          <a:xfrm>
            <a:off x="6103938" y="12763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535" name="Line 167"/>
          <p:cNvSpPr>
            <a:spLocks noChangeShapeType="1"/>
          </p:cNvSpPr>
          <p:nvPr/>
        </p:nvSpPr>
        <p:spPr bwMode="auto">
          <a:xfrm>
            <a:off x="6103938" y="1276350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536" name="Line 168"/>
          <p:cNvSpPr>
            <a:spLocks noChangeShapeType="1"/>
          </p:cNvSpPr>
          <p:nvPr/>
        </p:nvSpPr>
        <p:spPr bwMode="auto">
          <a:xfrm>
            <a:off x="8858250" y="12763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537" name="Rectangle 169"/>
          <p:cNvSpPr>
            <a:spLocks noChangeArrowheads="1"/>
          </p:cNvSpPr>
          <p:nvPr/>
        </p:nvSpPr>
        <p:spPr bwMode="auto">
          <a:xfrm>
            <a:off x="0" y="-452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rtl="1"/>
            <a:endParaRPr kumimoji="0" lang="fa-IR" sz="1800" b="0" u="none">
              <a:latin typeface="Arial" pitchFamily="34" charset="0"/>
              <a:cs typeface="Arial" pitchFamily="34" charset="0"/>
            </a:endParaRPr>
          </a:p>
        </p:txBody>
      </p:sp>
      <p:sp>
        <p:nvSpPr>
          <p:cNvPr id="58538" name="Line 170"/>
          <p:cNvSpPr>
            <a:spLocks noChangeShapeType="1"/>
          </p:cNvSpPr>
          <p:nvPr/>
        </p:nvSpPr>
        <p:spPr bwMode="auto">
          <a:xfrm>
            <a:off x="4573588" y="-452438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539" name="Line 171"/>
          <p:cNvSpPr>
            <a:spLocks noChangeShapeType="1"/>
          </p:cNvSpPr>
          <p:nvPr/>
        </p:nvSpPr>
        <p:spPr bwMode="auto">
          <a:xfrm>
            <a:off x="4573588" y="-452438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540" name="Line 172"/>
          <p:cNvSpPr>
            <a:spLocks noChangeShapeType="1"/>
          </p:cNvSpPr>
          <p:nvPr/>
        </p:nvSpPr>
        <p:spPr bwMode="auto">
          <a:xfrm>
            <a:off x="5949950" y="-452438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541" name="Line 173"/>
          <p:cNvSpPr>
            <a:spLocks noChangeShapeType="1"/>
          </p:cNvSpPr>
          <p:nvPr/>
        </p:nvSpPr>
        <p:spPr bwMode="auto">
          <a:xfrm>
            <a:off x="5949950" y="-452438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542" name="Line 174"/>
          <p:cNvSpPr>
            <a:spLocks noChangeShapeType="1"/>
          </p:cNvSpPr>
          <p:nvPr/>
        </p:nvSpPr>
        <p:spPr bwMode="auto">
          <a:xfrm>
            <a:off x="5829300" y="-1778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543" name="Line 175"/>
          <p:cNvSpPr>
            <a:spLocks noChangeShapeType="1"/>
          </p:cNvSpPr>
          <p:nvPr/>
        </p:nvSpPr>
        <p:spPr bwMode="auto">
          <a:xfrm>
            <a:off x="5829300" y="-177800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544" name="Line 176"/>
          <p:cNvSpPr>
            <a:spLocks noChangeShapeType="1"/>
          </p:cNvSpPr>
          <p:nvPr/>
        </p:nvSpPr>
        <p:spPr bwMode="auto">
          <a:xfrm>
            <a:off x="8572500" y="-1778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545" name="Line 177"/>
          <p:cNvSpPr>
            <a:spLocks noChangeShapeType="1"/>
          </p:cNvSpPr>
          <p:nvPr/>
        </p:nvSpPr>
        <p:spPr bwMode="auto">
          <a:xfrm>
            <a:off x="8572500" y="-177800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546" name="Line 178"/>
          <p:cNvSpPr>
            <a:spLocks noChangeShapeType="1"/>
          </p:cNvSpPr>
          <p:nvPr/>
        </p:nvSpPr>
        <p:spPr bwMode="auto">
          <a:xfrm>
            <a:off x="5829300" y="1746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547" name="Line 179"/>
          <p:cNvSpPr>
            <a:spLocks noChangeShapeType="1"/>
          </p:cNvSpPr>
          <p:nvPr/>
        </p:nvSpPr>
        <p:spPr bwMode="auto">
          <a:xfrm>
            <a:off x="5829300" y="174625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548" name="Line 180"/>
          <p:cNvSpPr>
            <a:spLocks noChangeShapeType="1"/>
          </p:cNvSpPr>
          <p:nvPr/>
        </p:nvSpPr>
        <p:spPr bwMode="auto">
          <a:xfrm>
            <a:off x="8572500" y="190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549" name="Line 181"/>
          <p:cNvSpPr>
            <a:spLocks noChangeShapeType="1"/>
          </p:cNvSpPr>
          <p:nvPr/>
        </p:nvSpPr>
        <p:spPr bwMode="auto">
          <a:xfrm>
            <a:off x="5829300" y="190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550" name="Line 182"/>
          <p:cNvSpPr>
            <a:spLocks noChangeShapeType="1"/>
          </p:cNvSpPr>
          <p:nvPr/>
        </p:nvSpPr>
        <p:spPr bwMode="auto">
          <a:xfrm>
            <a:off x="5829300" y="190500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551" name="Line 183"/>
          <p:cNvSpPr>
            <a:spLocks noChangeShapeType="1"/>
          </p:cNvSpPr>
          <p:nvPr/>
        </p:nvSpPr>
        <p:spPr bwMode="auto">
          <a:xfrm>
            <a:off x="8572500" y="190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552" name="Line 184"/>
          <p:cNvSpPr>
            <a:spLocks noChangeShapeType="1"/>
          </p:cNvSpPr>
          <p:nvPr/>
        </p:nvSpPr>
        <p:spPr bwMode="auto">
          <a:xfrm>
            <a:off x="8572500" y="2063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553" name="Line 185"/>
          <p:cNvSpPr>
            <a:spLocks noChangeShapeType="1"/>
          </p:cNvSpPr>
          <p:nvPr/>
        </p:nvSpPr>
        <p:spPr bwMode="auto">
          <a:xfrm>
            <a:off x="5829300" y="2063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554" name="Line 186"/>
          <p:cNvSpPr>
            <a:spLocks noChangeShapeType="1"/>
          </p:cNvSpPr>
          <p:nvPr/>
        </p:nvSpPr>
        <p:spPr bwMode="auto">
          <a:xfrm>
            <a:off x="5829300" y="206375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555" name="Line 187"/>
          <p:cNvSpPr>
            <a:spLocks noChangeShapeType="1"/>
          </p:cNvSpPr>
          <p:nvPr/>
        </p:nvSpPr>
        <p:spPr bwMode="auto">
          <a:xfrm>
            <a:off x="8572500" y="2063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556" name="Line 188"/>
          <p:cNvSpPr>
            <a:spLocks noChangeShapeType="1"/>
          </p:cNvSpPr>
          <p:nvPr/>
        </p:nvSpPr>
        <p:spPr bwMode="auto">
          <a:xfrm>
            <a:off x="8572500" y="2222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557" name="Line 189"/>
          <p:cNvSpPr>
            <a:spLocks noChangeShapeType="1"/>
          </p:cNvSpPr>
          <p:nvPr/>
        </p:nvSpPr>
        <p:spPr bwMode="auto">
          <a:xfrm>
            <a:off x="5829300" y="2222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558" name="Line 190"/>
          <p:cNvSpPr>
            <a:spLocks noChangeShapeType="1"/>
          </p:cNvSpPr>
          <p:nvPr/>
        </p:nvSpPr>
        <p:spPr bwMode="auto">
          <a:xfrm>
            <a:off x="5829300" y="222250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559" name="Line 191"/>
          <p:cNvSpPr>
            <a:spLocks noChangeShapeType="1"/>
          </p:cNvSpPr>
          <p:nvPr/>
        </p:nvSpPr>
        <p:spPr bwMode="auto">
          <a:xfrm>
            <a:off x="8572500" y="2222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560" name="Line 192"/>
          <p:cNvSpPr>
            <a:spLocks noChangeShapeType="1"/>
          </p:cNvSpPr>
          <p:nvPr/>
        </p:nvSpPr>
        <p:spPr bwMode="auto">
          <a:xfrm>
            <a:off x="8572500" y="2381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561" name="Line 193"/>
          <p:cNvSpPr>
            <a:spLocks noChangeShapeType="1"/>
          </p:cNvSpPr>
          <p:nvPr/>
        </p:nvSpPr>
        <p:spPr bwMode="auto">
          <a:xfrm>
            <a:off x="5829300" y="2381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562" name="Line 194"/>
          <p:cNvSpPr>
            <a:spLocks noChangeShapeType="1"/>
          </p:cNvSpPr>
          <p:nvPr/>
        </p:nvSpPr>
        <p:spPr bwMode="auto">
          <a:xfrm>
            <a:off x="5829300" y="238125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563" name="Line 195"/>
          <p:cNvSpPr>
            <a:spLocks noChangeShapeType="1"/>
          </p:cNvSpPr>
          <p:nvPr/>
        </p:nvSpPr>
        <p:spPr bwMode="auto">
          <a:xfrm>
            <a:off x="8572500" y="2381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564" name="Line 196"/>
          <p:cNvSpPr>
            <a:spLocks noChangeShapeType="1"/>
          </p:cNvSpPr>
          <p:nvPr/>
        </p:nvSpPr>
        <p:spPr bwMode="auto">
          <a:xfrm>
            <a:off x="8572500" y="3825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565" name="Line 197"/>
          <p:cNvSpPr>
            <a:spLocks noChangeShapeType="1"/>
          </p:cNvSpPr>
          <p:nvPr/>
        </p:nvSpPr>
        <p:spPr bwMode="auto">
          <a:xfrm>
            <a:off x="5829300" y="3825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566" name="Line 198"/>
          <p:cNvSpPr>
            <a:spLocks noChangeShapeType="1"/>
          </p:cNvSpPr>
          <p:nvPr/>
        </p:nvSpPr>
        <p:spPr bwMode="auto">
          <a:xfrm>
            <a:off x="5829300" y="382588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567" name="Line 199"/>
          <p:cNvSpPr>
            <a:spLocks noChangeShapeType="1"/>
          </p:cNvSpPr>
          <p:nvPr/>
        </p:nvSpPr>
        <p:spPr bwMode="auto">
          <a:xfrm>
            <a:off x="8572500" y="3825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568" name="Line 200"/>
          <p:cNvSpPr>
            <a:spLocks noChangeShapeType="1"/>
          </p:cNvSpPr>
          <p:nvPr/>
        </p:nvSpPr>
        <p:spPr bwMode="auto">
          <a:xfrm>
            <a:off x="5829300" y="6365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569" name="Line 201"/>
          <p:cNvSpPr>
            <a:spLocks noChangeShapeType="1"/>
          </p:cNvSpPr>
          <p:nvPr/>
        </p:nvSpPr>
        <p:spPr bwMode="auto">
          <a:xfrm>
            <a:off x="5829300" y="636588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570" name="Line 202"/>
          <p:cNvSpPr>
            <a:spLocks noChangeShapeType="1"/>
          </p:cNvSpPr>
          <p:nvPr/>
        </p:nvSpPr>
        <p:spPr bwMode="auto">
          <a:xfrm>
            <a:off x="8572500" y="6524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571" name="Line 203"/>
          <p:cNvSpPr>
            <a:spLocks noChangeShapeType="1"/>
          </p:cNvSpPr>
          <p:nvPr/>
        </p:nvSpPr>
        <p:spPr bwMode="auto">
          <a:xfrm>
            <a:off x="5829300" y="6524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572" name="Line 204"/>
          <p:cNvSpPr>
            <a:spLocks noChangeShapeType="1"/>
          </p:cNvSpPr>
          <p:nvPr/>
        </p:nvSpPr>
        <p:spPr bwMode="auto">
          <a:xfrm>
            <a:off x="5829300" y="652463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573" name="Line 205"/>
          <p:cNvSpPr>
            <a:spLocks noChangeShapeType="1"/>
          </p:cNvSpPr>
          <p:nvPr/>
        </p:nvSpPr>
        <p:spPr bwMode="auto">
          <a:xfrm>
            <a:off x="8572500" y="6524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574" name="Line 206"/>
          <p:cNvSpPr>
            <a:spLocks noChangeShapeType="1"/>
          </p:cNvSpPr>
          <p:nvPr/>
        </p:nvSpPr>
        <p:spPr bwMode="auto">
          <a:xfrm>
            <a:off x="8572500" y="6683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575" name="Line 207"/>
          <p:cNvSpPr>
            <a:spLocks noChangeShapeType="1"/>
          </p:cNvSpPr>
          <p:nvPr/>
        </p:nvSpPr>
        <p:spPr bwMode="auto">
          <a:xfrm>
            <a:off x="5829300" y="6683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576" name="Line 208"/>
          <p:cNvSpPr>
            <a:spLocks noChangeShapeType="1"/>
          </p:cNvSpPr>
          <p:nvPr/>
        </p:nvSpPr>
        <p:spPr bwMode="auto">
          <a:xfrm>
            <a:off x="5829300" y="668338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577" name="Line 209"/>
          <p:cNvSpPr>
            <a:spLocks noChangeShapeType="1"/>
          </p:cNvSpPr>
          <p:nvPr/>
        </p:nvSpPr>
        <p:spPr bwMode="auto">
          <a:xfrm>
            <a:off x="8572500" y="6683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578" name="Line 210"/>
          <p:cNvSpPr>
            <a:spLocks noChangeShapeType="1"/>
          </p:cNvSpPr>
          <p:nvPr/>
        </p:nvSpPr>
        <p:spPr bwMode="auto">
          <a:xfrm>
            <a:off x="8572500" y="6842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579" name="Line 211"/>
          <p:cNvSpPr>
            <a:spLocks noChangeShapeType="1"/>
          </p:cNvSpPr>
          <p:nvPr/>
        </p:nvSpPr>
        <p:spPr bwMode="auto">
          <a:xfrm>
            <a:off x="5829300" y="6842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580" name="Line 212"/>
          <p:cNvSpPr>
            <a:spLocks noChangeShapeType="1"/>
          </p:cNvSpPr>
          <p:nvPr/>
        </p:nvSpPr>
        <p:spPr bwMode="auto">
          <a:xfrm>
            <a:off x="5829300" y="684213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581" name="Line 213"/>
          <p:cNvSpPr>
            <a:spLocks noChangeShapeType="1"/>
          </p:cNvSpPr>
          <p:nvPr/>
        </p:nvSpPr>
        <p:spPr bwMode="auto">
          <a:xfrm>
            <a:off x="8572500" y="6842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582" name="Line 214"/>
          <p:cNvSpPr>
            <a:spLocks noChangeShapeType="1"/>
          </p:cNvSpPr>
          <p:nvPr/>
        </p:nvSpPr>
        <p:spPr bwMode="auto">
          <a:xfrm>
            <a:off x="8572500" y="7000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583" name="Line 215"/>
          <p:cNvSpPr>
            <a:spLocks noChangeShapeType="1"/>
          </p:cNvSpPr>
          <p:nvPr/>
        </p:nvSpPr>
        <p:spPr bwMode="auto">
          <a:xfrm>
            <a:off x="5829300" y="7000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584" name="Line 216"/>
          <p:cNvSpPr>
            <a:spLocks noChangeShapeType="1"/>
          </p:cNvSpPr>
          <p:nvPr/>
        </p:nvSpPr>
        <p:spPr bwMode="auto">
          <a:xfrm>
            <a:off x="5829300" y="700088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585" name="Line 217"/>
          <p:cNvSpPr>
            <a:spLocks noChangeShapeType="1"/>
          </p:cNvSpPr>
          <p:nvPr/>
        </p:nvSpPr>
        <p:spPr bwMode="auto">
          <a:xfrm>
            <a:off x="8572500" y="7000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586" name="Line 218"/>
          <p:cNvSpPr>
            <a:spLocks noChangeShapeType="1"/>
          </p:cNvSpPr>
          <p:nvPr/>
        </p:nvSpPr>
        <p:spPr bwMode="auto">
          <a:xfrm>
            <a:off x="8572500" y="10175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587" name="Line 219"/>
          <p:cNvSpPr>
            <a:spLocks noChangeShapeType="1"/>
          </p:cNvSpPr>
          <p:nvPr/>
        </p:nvSpPr>
        <p:spPr bwMode="auto">
          <a:xfrm>
            <a:off x="5829300" y="10175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588" name="Line 220"/>
          <p:cNvSpPr>
            <a:spLocks noChangeShapeType="1"/>
          </p:cNvSpPr>
          <p:nvPr/>
        </p:nvSpPr>
        <p:spPr bwMode="auto">
          <a:xfrm>
            <a:off x="5829300" y="1017588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589" name="Line 221"/>
          <p:cNvSpPr>
            <a:spLocks noChangeShapeType="1"/>
          </p:cNvSpPr>
          <p:nvPr/>
        </p:nvSpPr>
        <p:spPr bwMode="auto">
          <a:xfrm>
            <a:off x="8572500" y="10175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590" name="Rectangle 222"/>
          <p:cNvSpPr>
            <a:spLocks noChangeArrowheads="1"/>
          </p:cNvSpPr>
          <p:nvPr/>
        </p:nvSpPr>
        <p:spPr bwMode="auto">
          <a:xfrm>
            <a:off x="0" y="7310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rtl="1"/>
            <a:endParaRPr kumimoji="0" lang="fa-IR" sz="1800" b="0" u="none">
              <a:latin typeface="Arial" pitchFamily="34" charset="0"/>
              <a:cs typeface="Arial" pitchFamily="34" charset="0"/>
            </a:endParaRPr>
          </a:p>
        </p:txBody>
      </p:sp>
      <p:sp>
        <p:nvSpPr>
          <p:cNvPr id="58591" name="Line 223"/>
          <p:cNvSpPr>
            <a:spLocks noChangeShapeType="1"/>
          </p:cNvSpPr>
          <p:nvPr/>
        </p:nvSpPr>
        <p:spPr bwMode="auto">
          <a:xfrm>
            <a:off x="4848225" y="-193675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592" name="Line 224"/>
          <p:cNvSpPr>
            <a:spLocks noChangeShapeType="1"/>
          </p:cNvSpPr>
          <p:nvPr/>
        </p:nvSpPr>
        <p:spPr bwMode="auto">
          <a:xfrm>
            <a:off x="4848225" y="-193675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593" name="Line 225"/>
          <p:cNvSpPr>
            <a:spLocks noChangeShapeType="1"/>
          </p:cNvSpPr>
          <p:nvPr/>
        </p:nvSpPr>
        <p:spPr bwMode="auto">
          <a:xfrm>
            <a:off x="6119813" y="-193675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594" name="Line 226"/>
          <p:cNvSpPr>
            <a:spLocks noChangeShapeType="1"/>
          </p:cNvSpPr>
          <p:nvPr/>
        </p:nvSpPr>
        <p:spPr bwMode="auto">
          <a:xfrm>
            <a:off x="6119813" y="-193675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595" name="Line 227"/>
          <p:cNvSpPr>
            <a:spLocks noChangeShapeType="1"/>
          </p:cNvSpPr>
          <p:nvPr/>
        </p:nvSpPr>
        <p:spPr bwMode="auto">
          <a:xfrm>
            <a:off x="6103938" y="809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596" name="Line 228"/>
          <p:cNvSpPr>
            <a:spLocks noChangeShapeType="1"/>
          </p:cNvSpPr>
          <p:nvPr/>
        </p:nvSpPr>
        <p:spPr bwMode="auto">
          <a:xfrm>
            <a:off x="6103938" y="80963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597" name="Line 229"/>
          <p:cNvSpPr>
            <a:spLocks noChangeShapeType="1"/>
          </p:cNvSpPr>
          <p:nvPr/>
        </p:nvSpPr>
        <p:spPr bwMode="auto">
          <a:xfrm>
            <a:off x="8858250" y="809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598" name="Line 230"/>
          <p:cNvSpPr>
            <a:spLocks noChangeShapeType="1"/>
          </p:cNvSpPr>
          <p:nvPr/>
        </p:nvSpPr>
        <p:spPr bwMode="auto">
          <a:xfrm>
            <a:off x="8858250" y="80963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599" name="Line 231"/>
          <p:cNvSpPr>
            <a:spLocks noChangeShapeType="1"/>
          </p:cNvSpPr>
          <p:nvPr/>
        </p:nvSpPr>
        <p:spPr bwMode="auto">
          <a:xfrm>
            <a:off x="6103938" y="4333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600" name="Line 232"/>
          <p:cNvSpPr>
            <a:spLocks noChangeShapeType="1"/>
          </p:cNvSpPr>
          <p:nvPr/>
        </p:nvSpPr>
        <p:spPr bwMode="auto">
          <a:xfrm>
            <a:off x="6103938" y="433388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601" name="Line 233"/>
          <p:cNvSpPr>
            <a:spLocks noChangeShapeType="1"/>
          </p:cNvSpPr>
          <p:nvPr/>
        </p:nvSpPr>
        <p:spPr bwMode="auto">
          <a:xfrm>
            <a:off x="8858250" y="4492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602" name="Line 234"/>
          <p:cNvSpPr>
            <a:spLocks noChangeShapeType="1"/>
          </p:cNvSpPr>
          <p:nvPr/>
        </p:nvSpPr>
        <p:spPr bwMode="auto">
          <a:xfrm>
            <a:off x="6103938" y="4492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603" name="Line 235"/>
          <p:cNvSpPr>
            <a:spLocks noChangeShapeType="1"/>
          </p:cNvSpPr>
          <p:nvPr/>
        </p:nvSpPr>
        <p:spPr bwMode="auto">
          <a:xfrm>
            <a:off x="6103938" y="449263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604" name="Line 236"/>
          <p:cNvSpPr>
            <a:spLocks noChangeShapeType="1"/>
          </p:cNvSpPr>
          <p:nvPr/>
        </p:nvSpPr>
        <p:spPr bwMode="auto">
          <a:xfrm>
            <a:off x="8858250" y="4492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605" name="Line 237"/>
          <p:cNvSpPr>
            <a:spLocks noChangeShapeType="1"/>
          </p:cNvSpPr>
          <p:nvPr/>
        </p:nvSpPr>
        <p:spPr bwMode="auto">
          <a:xfrm>
            <a:off x="8858250" y="4651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606" name="Line 238"/>
          <p:cNvSpPr>
            <a:spLocks noChangeShapeType="1"/>
          </p:cNvSpPr>
          <p:nvPr/>
        </p:nvSpPr>
        <p:spPr bwMode="auto">
          <a:xfrm>
            <a:off x="6103938" y="4651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607" name="Line 239"/>
          <p:cNvSpPr>
            <a:spLocks noChangeShapeType="1"/>
          </p:cNvSpPr>
          <p:nvPr/>
        </p:nvSpPr>
        <p:spPr bwMode="auto">
          <a:xfrm>
            <a:off x="6103938" y="465138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608" name="Line 240"/>
          <p:cNvSpPr>
            <a:spLocks noChangeShapeType="1"/>
          </p:cNvSpPr>
          <p:nvPr/>
        </p:nvSpPr>
        <p:spPr bwMode="auto">
          <a:xfrm>
            <a:off x="8858250" y="4651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609" name="Line 241"/>
          <p:cNvSpPr>
            <a:spLocks noChangeShapeType="1"/>
          </p:cNvSpPr>
          <p:nvPr/>
        </p:nvSpPr>
        <p:spPr bwMode="auto">
          <a:xfrm>
            <a:off x="8858250" y="4810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610" name="Line 242"/>
          <p:cNvSpPr>
            <a:spLocks noChangeShapeType="1"/>
          </p:cNvSpPr>
          <p:nvPr/>
        </p:nvSpPr>
        <p:spPr bwMode="auto">
          <a:xfrm>
            <a:off x="6103938" y="4810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611" name="Line 243"/>
          <p:cNvSpPr>
            <a:spLocks noChangeShapeType="1"/>
          </p:cNvSpPr>
          <p:nvPr/>
        </p:nvSpPr>
        <p:spPr bwMode="auto">
          <a:xfrm>
            <a:off x="6103938" y="481013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612" name="Line 244"/>
          <p:cNvSpPr>
            <a:spLocks noChangeShapeType="1"/>
          </p:cNvSpPr>
          <p:nvPr/>
        </p:nvSpPr>
        <p:spPr bwMode="auto">
          <a:xfrm>
            <a:off x="8858250" y="4810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613" name="Line 245"/>
          <p:cNvSpPr>
            <a:spLocks noChangeShapeType="1"/>
          </p:cNvSpPr>
          <p:nvPr/>
        </p:nvSpPr>
        <p:spPr bwMode="auto">
          <a:xfrm>
            <a:off x="8858250" y="4968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614" name="Line 246"/>
          <p:cNvSpPr>
            <a:spLocks noChangeShapeType="1"/>
          </p:cNvSpPr>
          <p:nvPr/>
        </p:nvSpPr>
        <p:spPr bwMode="auto">
          <a:xfrm>
            <a:off x="6103938" y="4968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615" name="Line 247"/>
          <p:cNvSpPr>
            <a:spLocks noChangeShapeType="1"/>
          </p:cNvSpPr>
          <p:nvPr/>
        </p:nvSpPr>
        <p:spPr bwMode="auto">
          <a:xfrm>
            <a:off x="6103938" y="496888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616" name="Line 248"/>
          <p:cNvSpPr>
            <a:spLocks noChangeShapeType="1"/>
          </p:cNvSpPr>
          <p:nvPr/>
        </p:nvSpPr>
        <p:spPr bwMode="auto">
          <a:xfrm>
            <a:off x="8858250" y="4968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617" name="Line 249"/>
          <p:cNvSpPr>
            <a:spLocks noChangeShapeType="1"/>
          </p:cNvSpPr>
          <p:nvPr/>
        </p:nvSpPr>
        <p:spPr bwMode="auto">
          <a:xfrm>
            <a:off x="8858250" y="6413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618" name="Line 250"/>
          <p:cNvSpPr>
            <a:spLocks noChangeShapeType="1"/>
          </p:cNvSpPr>
          <p:nvPr/>
        </p:nvSpPr>
        <p:spPr bwMode="auto">
          <a:xfrm>
            <a:off x="6103938" y="6413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619" name="Line 251"/>
          <p:cNvSpPr>
            <a:spLocks noChangeShapeType="1"/>
          </p:cNvSpPr>
          <p:nvPr/>
        </p:nvSpPr>
        <p:spPr bwMode="auto">
          <a:xfrm>
            <a:off x="6103938" y="641350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620" name="Line 252"/>
          <p:cNvSpPr>
            <a:spLocks noChangeShapeType="1"/>
          </p:cNvSpPr>
          <p:nvPr/>
        </p:nvSpPr>
        <p:spPr bwMode="auto">
          <a:xfrm>
            <a:off x="8858250" y="6413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621" name="Line 253"/>
          <p:cNvSpPr>
            <a:spLocks noChangeShapeType="1"/>
          </p:cNvSpPr>
          <p:nvPr/>
        </p:nvSpPr>
        <p:spPr bwMode="auto">
          <a:xfrm>
            <a:off x="6103938" y="8953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622" name="Line 254"/>
          <p:cNvSpPr>
            <a:spLocks noChangeShapeType="1"/>
          </p:cNvSpPr>
          <p:nvPr/>
        </p:nvSpPr>
        <p:spPr bwMode="auto">
          <a:xfrm>
            <a:off x="6103938" y="895350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623" name="Line 255"/>
          <p:cNvSpPr>
            <a:spLocks noChangeShapeType="1"/>
          </p:cNvSpPr>
          <p:nvPr/>
        </p:nvSpPr>
        <p:spPr bwMode="auto">
          <a:xfrm>
            <a:off x="8858250" y="9112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624" name="Line 256"/>
          <p:cNvSpPr>
            <a:spLocks noChangeShapeType="1"/>
          </p:cNvSpPr>
          <p:nvPr/>
        </p:nvSpPr>
        <p:spPr bwMode="auto">
          <a:xfrm>
            <a:off x="6103938" y="9112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625" name="Line 257"/>
          <p:cNvSpPr>
            <a:spLocks noChangeShapeType="1"/>
          </p:cNvSpPr>
          <p:nvPr/>
        </p:nvSpPr>
        <p:spPr bwMode="auto">
          <a:xfrm>
            <a:off x="6103938" y="911225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626" name="Line 258"/>
          <p:cNvSpPr>
            <a:spLocks noChangeShapeType="1"/>
          </p:cNvSpPr>
          <p:nvPr/>
        </p:nvSpPr>
        <p:spPr bwMode="auto">
          <a:xfrm>
            <a:off x="8858250" y="9112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627" name="Line 259"/>
          <p:cNvSpPr>
            <a:spLocks noChangeShapeType="1"/>
          </p:cNvSpPr>
          <p:nvPr/>
        </p:nvSpPr>
        <p:spPr bwMode="auto">
          <a:xfrm>
            <a:off x="8858250" y="9271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628" name="Line 260"/>
          <p:cNvSpPr>
            <a:spLocks noChangeShapeType="1"/>
          </p:cNvSpPr>
          <p:nvPr/>
        </p:nvSpPr>
        <p:spPr bwMode="auto">
          <a:xfrm>
            <a:off x="6103938" y="9271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629" name="Line 261"/>
          <p:cNvSpPr>
            <a:spLocks noChangeShapeType="1"/>
          </p:cNvSpPr>
          <p:nvPr/>
        </p:nvSpPr>
        <p:spPr bwMode="auto">
          <a:xfrm>
            <a:off x="6103938" y="927100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630" name="Line 262"/>
          <p:cNvSpPr>
            <a:spLocks noChangeShapeType="1"/>
          </p:cNvSpPr>
          <p:nvPr/>
        </p:nvSpPr>
        <p:spPr bwMode="auto">
          <a:xfrm>
            <a:off x="8858250" y="9271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631" name="Line 263"/>
          <p:cNvSpPr>
            <a:spLocks noChangeShapeType="1"/>
          </p:cNvSpPr>
          <p:nvPr/>
        </p:nvSpPr>
        <p:spPr bwMode="auto">
          <a:xfrm>
            <a:off x="8858250" y="9429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632" name="Line 264"/>
          <p:cNvSpPr>
            <a:spLocks noChangeShapeType="1"/>
          </p:cNvSpPr>
          <p:nvPr/>
        </p:nvSpPr>
        <p:spPr bwMode="auto">
          <a:xfrm>
            <a:off x="6103938" y="9429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633" name="Line 265"/>
          <p:cNvSpPr>
            <a:spLocks noChangeShapeType="1"/>
          </p:cNvSpPr>
          <p:nvPr/>
        </p:nvSpPr>
        <p:spPr bwMode="auto">
          <a:xfrm>
            <a:off x="6103938" y="942975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634" name="Line 266"/>
          <p:cNvSpPr>
            <a:spLocks noChangeShapeType="1"/>
          </p:cNvSpPr>
          <p:nvPr/>
        </p:nvSpPr>
        <p:spPr bwMode="auto">
          <a:xfrm>
            <a:off x="8858250" y="9429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635" name="Line 267"/>
          <p:cNvSpPr>
            <a:spLocks noChangeShapeType="1"/>
          </p:cNvSpPr>
          <p:nvPr/>
        </p:nvSpPr>
        <p:spPr bwMode="auto">
          <a:xfrm>
            <a:off x="8858250" y="9588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636" name="Line 268"/>
          <p:cNvSpPr>
            <a:spLocks noChangeShapeType="1"/>
          </p:cNvSpPr>
          <p:nvPr/>
        </p:nvSpPr>
        <p:spPr bwMode="auto">
          <a:xfrm>
            <a:off x="6103938" y="9588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637" name="Line 269"/>
          <p:cNvSpPr>
            <a:spLocks noChangeShapeType="1"/>
          </p:cNvSpPr>
          <p:nvPr/>
        </p:nvSpPr>
        <p:spPr bwMode="auto">
          <a:xfrm>
            <a:off x="6103938" y="958850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638" name="Line 270"/>
          <p:cNvSpPr>
            <a:spLocks noChangeShapeType="1"/>
          </p:cNvSpPr>
          <p:nvPr/>
        </p:nvSpPr>
        <p:spPr bwMode="auto">
          <a:xfrm>
            <a:off x="8858250" y="9588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639" name="Line 271"/>
          <p:cNvSpPr>
            <a:spLocks noChangeShapeType="1"/>
          </p:cNvSpPr>
          <p:nvPr/>
        </p:nvSpPr>
        <p:spPr bwMode="auto">
          <a:xfrm>
            <a:off x="8858250" y="12763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640" name="Line 272"/>
          <p:cNvSpPr>
            <a:spLocks noChangeShapeType="1"/>
          </p:cNvSpPr>
          <p:nvPr/>
        </p:nvSpPr>
        <p:spPr bwMode="auto">
          <a:xfrm>
            <a:off x="6103938" y="12763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641" name="Line 273"/>
          <p:cNvSpPr>
            <a:spLocks noChangeShapeType="1"/>
          </p:cNvSpPr>
          <p:nvPr/>
        </p:nvSpPr>
        <p:spPr bwMode="auto">
          <a:xfrm>
            <a:off x="6103938" y="1276350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8642" name="Line 274"/>
          <p:cNvSpPr>
            <a:spLocks noChangeShapeType="1"/>
          </p:cNvSpPr>
          <p:nvPr/>
        </p:nvSpPr>
        <p:spPr bwMode="auto">
          <a:xfrm>
            <a:off x="8858250" y="12763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435975" cy="1641475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fa-IR" sz="4000" b="1" dirty="0" smtClean="0">
                <a:solidFill>
                  <a:srgbClr val="66FF33"/>
                </a:solidFill>
                <a:cs typeface="B Titr" pitchFamily="2" charset="-78"/>
              </a:rPr>
              <a:t>برنامه های استراتژیک</a:t>
            </a:r>
            <a:br>
              <a:rPr lang="fa-IR" sz="4000" b="1" dirty="0" smtClean="0">
                <a:solidFill>
                  <a:srgbClr val="66FF33"/>
                </a:solidFill>
                <a:cs typeface="B Titr" pitchFamily="2" charset="-78"/>
              </a:rPr>
            </a:br>
            <a:r>
              <a:rPr lang="en-US" sz="4000" b="1" dirty="0" smtClean="0">
                <a:solidFill>
                  <a:srgbClr val="66FF33"/>
                </a:solidFill>
                <a:cs typeface="B Titr" pitchFamily="2" charset="-78"/>
              </a:rPr>
              <a:t>Strategic Plans</a:t>
            </a:r>
          </a:p>
        </p:txBody>
      </p:sp>
      <p:sp>
        <p:nvSpPr>
          <p:cNvPr id="131077" name="Rectangle 5"/>
          <p:cNvSpPr>
            <a:spLocks noChangeArrowheads="1"/>
          </p:cNvSpPr>
          <p:nvPr/>
        </p:nvSpPr>
        <p:spPr bwMode="auto">
          <a:xfrm>
            <a:off x="539750" y="1987550"/>
            <a:ext cx="8353425" cy="4321175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3050" indent="-273050" algn="r" rtl="1">
              <a:lnSpc>
                <a:spcPct val="170000"/>
              </a:lnSpc>
              <a:spcBef>
                <a:spcPct val="20000"/>
              </a:spcBef>
              <a:buClr>
                <a:schemeClr val="accent3"/>
              </a:buClr>
              <a:buSzPct val="95000"/>
              <a:buBlip>
                <a:blip r:embed="rId3"/>
              </a:buBlip>
              <a:defRPr/>
            </a:pPr>
            <a:r>
              <a:rPr lang="fa-IR" sz="2600" b="1" dirty="0">
                <a:effectLst>
                  <a:outerShdw blurRad="38100" dist="38100" dir="2700000" algn="tl">
                    <a:srgbClr val="000000"/>
                  </a:outerShdw>
                </a:effectLst>
                <a:cs typeface="B Yagut" pitchFamily="2" charset="-78"/>
              </a:rPr>
              <a:t> برای کل سازمان</a:t>
            </a:r>
          </a:p>
          <a:p>
            <a:pPr marL="273050" indent="-273050" algn="r" rtl="1">
              <a:lnSpc>
                <a:spcPct val="170000"/>
              </a:lnSpc>
              <a:spcBef>
                <a:spcPct val="20000"/>
              </a:spcBef>
              <a:buClr>
                <a:schemeClr val="accent3"/>
              </a:buClr>
              <a:buSzPct val="95000"/>
              <a:buBlip>
                <a:blip r:embed="rId3"/>
              </a:buBlip>
              <a:defRPr/>
            </a:pPr>
            <a:r>
              <a:rPr lang="en-US" sz="2600" b="1" dirty="0">
                <a:effectLst>
                  <a:outerShdw blurRad="38100" dist="38100" dir="2700000" algn="tl">
                    <a:srgbClr val="000000"/>
                  </a:outerShdw>
                </a:effectLst>
                <a:cs typeface="B Yagut" pitchFamily="2" charset="-78"/>
              </a:rPr>
              <a:t> </a:t>
            </a:r>
            <a:r>
              <a:rPr lang="fa-IR" sz="2600" b="1" dirty="0">
                <a:effectLst>
                  <a:outerShdw blurRad="38100" dist="38100" dir="2700000" algn="tl">
                    <a:srgbClr val="000000"/>
                  </a:outerShdw>
                </a:effectLst>
                <a:cs typeface="B Yagut" pitchFamily="2" charset="-78"/>
              </a:rPr>
              <a:t>ترسیم اهداف کلان یا کلی سازمان</a:t>
            </a:r>
            <a:endParaRPr lang="en-US" sz="2600" b="1" dirty="0">
              <a:effectLst>
                <a:outerShdw blurRad="38100" dist="38100" dir="2700000" algn="tl">
                  <a:srgbClr val="000000"/>
                </a:outerShdw>
              </a:effectLst>
              <a:cs typeface="B Yagut" pitchFamily="2" charset="-78"/>
            </a:endParaRPr>
          </a:p>
          <a:p>
            <a:pPr marL="273050" indent="-273050" algn="r" rtl="1">
              <a:lnSpc>
                <a:spcPct val="170000"/>
              </a:lnSpc>
              <a:spcBef>
                <a:spcPct val="20000"/>
              </a:spcBef>
              <a:buClr>
                <a:schemeClr val="accent3"/>
              </a:buClr>
              <a:buSzPct val="95000"/>
              <a:buBlip>
                <a:blip r:embed="rId3"/>
              </a:buBlip>
              <a:defRPr/>
            </a:pPr>
            <a:r>
              <a:rPr lang="fa-IR" sz="2600" b="1" dirty="0">
                <a:effectLst>
                  <a:outerShdw blurRad="38100" dist="38100" dir="2700000" algn="tl">
                    <a:srgbClr val="000000"/>
                  </a:outerShdw>
                </a:effectLst>
                <a:cs typeface="B Yagut" pitchFamily="2" charset="-78"/>
              </a:rPr>
              <a:t> تبیین وضعیت سازمان در محیط  </a:t>
            </a:r>
          </a:p>
          <a:p>
            <a:pPr marL="273050" indent="-273050" algn="r" rtl="1">
              <a:lnSpc>
                <a:spcPct val="170000"/>
              </a:lnSpc>
              <a:spcBef>
                <a:spcPct val="20000"/>
              </a:spcBef>
              <a:buClr>
                <a:schemeClr val="accent3"/>
              </a:buClr>
              <a:buSzPct val="95000"/>
              <a:buBlip>
                <a:blip r:embed="rId3"/>
              </a:buBlip>
              <a:defRPr/>
            </a:pPr>
            <a:r>
              <a:rPr lang="en-US" sz="2600" b="1" dirty="0">
                <a:effectLst>
                  <a:outerShdw blurRad="38100" dist="38100" dir="2700000" algn="tl">
                    <a:srgbClr val="000000"/>
                  </a:outerShdw>
                </a:effectLst>
                <a:cs typeface="B Yagut" pitchFamily="2" charset="-78"/>
              </a:rPr>
              <a:t> </a:t>
            </a:r>
            <a:r>
              <a:rPr lang="fa-IR" sz="2600" b="1" dirty="0">
                <a:effectLst>
                  <a:outerShdw blurRad="38100" dist="38100" dir="2700000" algn="tl">
                    <a:srgbClr val="000000"/>
                  </a:outerShdw>
                </a:effectLst>
                <a:cs typeface="B Yagut" pitchFamily="2" charset="-78"/>
              </a:rPr>
              <a:t>زمان طولانی تری را شامل میشوند</a:t>
            </a:r>
          </a:p>
          <a:p>
            <a:pPr marL="273050" indent="-273050" algn="r" rtl="1">
              <a:lnSpc>
                <a:spcPct val="170000"/>
              </a:lnSpc>
              <a:spcBef>
                <a:spcPct val="20000"/>
              </a:spcBef>
              <a:buClr>
                <a:schemeClr val="accent3"/>
              </a:buClr>
              <a:buSzPct val="95000"/>
              <a:buBlip>
                <a:blip r:embed="rId3"/>
              </a:buBlip>
              <a:defRPr/>
            </a:pPr>
            <a:r>
              <a:rPr lang="fa-IR" sz="2600" b="1" dirty="0">
                <a:effectLst>
                  <a:outerShdw blurRad="38100" dist="38100" dir="2700000" algn="tl">
                    <a:srgbClr val="000000"/>
                  </a:outerShdw>
                </a:effectLst>
                <a:cs typeface="B Yagut" pitchFamily="2" charset="-78"/>
              </a:rPr>
              <a:t> هدایت تلاش های سازمان به سوی اهداف</a:t>
            </a:r>
          </a:p>
          <a:p>
            <a:pPr marL="273050" indent="-273050" algn="r" rtl="1">
              <a:lnSpc>
                <a:spcPct val="170000"/>
              </a:lnSpc>
              <a:spcBef>
                <a:spcPct val="20000"/>
              </a:spcBef>
              <a:buClr>
                <a:schemeClr val="accent3"/>
              </a:buClr>
              <a:buSzPct val="95000"/>
              <a:buBlip>
                <a:blip r:embed="rId3"/>
              </a:buBlip>
              <a:defRPr/>
            </a:pPr>
            <a:r>
              <a:rPr lang="fa-IR" sz="2600" b="1" dirty="0">
                <a:effectLst>
                  <a:outerShdw blurRad="38100" dist="38100" dir="2700000" algn="tl">
                    <a:srgbClr val="000000"/>
                  </a:outerShdw>
                </a:effectLst>
                <a:cs typeface="B Yagut" pitchFamily="2" charset="-78"/>
              </a:rPr>
              <a:t> زیربنای برنامه های عملیاتی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971800" y="990600"/>
            <a:ext cx="6019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ar-SA" sz="4000">
                <a:latin typeface="Arial" pitchFamily="34" charset="0"/>
                <a:cs typeface="Titr Mazar" pitchFamily="10" charset="-78"/>
              </a:rPr>
              <a:t>مدل تحليل</a:t>
            </a:r>
            <a:r>
              <a:rPr lang="en-US" sz="4000">
                <a:latin typeface="Arial" pitchFamily="34" charset="0"/>
                <a:cs typeface="Titr Mazar" pitchFamily="10" charset="-78"/>
              </a:rPr>
              <a:t/>
            </a:r>
            <a:br>
              <a:rPr lang="en-US" sz="4000">
                <a:latin typeface="Arial" pitchFamily="34" charset="0"/>
                <a:cs typeface="Titr Mazar" pitchFamily="10" charset="-78"/>
              </a:rPr>
            </a:br>
            <a:r>
              <a:rPr lang="en-US" sz="4000">
                <a:latin typeface="Arial" pitchFamily="34" charset="0"/>
                <a:cs typeface="Trafic Mazar" pitchFamily="10" charset="-78"/>
              </a:rPr>
              <a:t> SWOT</a:t>
            </a:r>
            <a:br>
              <a:rPr lang="en-US" sz="4000">
                <a:latin typeface="Arial" pitchFamily="34" charset="0"/>
                <a:cs typeface="Trafic Mazar" pitchFamily="10" charset="-78"/>
              </a:rPr>
            </a:br>
            <a:endParaRPr lang="en-US" sz="4000">
              <a:latin typeface="Arial" pitchFamily="34" charset="0"/>
              <a:cs typeface="Trafic Mazar" pitchFamily="10" charset="-78"/>
            </a:endParaRPr>
          </a:p>
        </p:txBody>
      </p:sp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1547664" y="394356"/>
          <a:ext cx="6768752" cy="6333108"/>
        </p:xfrm>
        <a:graphic>
          <a:graphicData uri="http://schemas.openxmlformats.org/presentationml/2006/ole">
            <p:oleObj spid="_x0000_s15362" name="Bitmap Image" r:id="rId4" imgW="3304762" imgH="3238952" progId="PBrush">
              <p:embed/>
            </p:oleObj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57166"/>
            <a:ext cx="8001000" cy="868363"/>
          </a:xfrm>
        </p:spPr>
        <p:txBody>
          <a:bodyPr/>
          <a:lstStyle/>
          <a:p>
            <a:pPr algn="ctr">
              <a:defRPr/>
            </a:pPr>
            <a:r>
              <a:rPr lang="fa-IR" sz="4000" dirty="0" smtClean="0">
                <a:solidFill>
                  <a:srgbClr val="000066"/>
                </a:solidFill>
                <a:cs typeface="B Titr" pitchFamily="2" charset="-78"/>
              </a:rPr>
              <a:t>جدول اولویت بندی</a:t>
            </a:r>
            <a:endParaRPr lang="en-US" sz="4000" dirty="0" smtClean="0">
              <a:solidFill>
                <a:srgbClr val="000066"/>
              </a:solidFill>
              <a:cs typeface="B Titr" pitchFamily="2" charset="-78"/>
            </a:endParaRPr>
          </a:p>
        </p:txBody>
      </p:sp>
      <p:graphicFrame>
        <p:nvGraphicFramePr>
          <p:cNvPr id="121859" name="Group 3"/>
          <p:cNvGraphicFramePr>
            <a:graphicFrameLocks noGrp="1"/>
          </p:cNvGraphicFramePr>
          <p:nvPr>
            <p:ph type="tbl" idx="1"/>
          </p:nvPr>
        </p:nvGraphicFramePr>
        <p:xfrm>
          <a:off x="1142976" y="1397276"/>
          <a:ext cx="7823518" cy="4889244"/>
        </p:xfrm>
        <a:graphic>
          <a:graphicData uri="http://schemas.openxmlformats.org/drawingml/2006/table">
            <a:tbl>
              <a:tblPr rtl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794629"/>
                <a:gridCol w="811975"/>
                <a:gridCol w="1003138"/>
                <a:gridCol w="1008972"/>
                <a:gridCol w="874348"/>
                <a:gridCol w="803292"/>
                <a:gridCol w="549246"/>
                <a:gridCol w="977918"/>
              </a:tblGrid>
              <a:tr h="1000132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Nazanin" pitchFamily="2" charset="-78"/>
                        </a:rPr>
                        <a:t>استراتژی ها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Nazanin" pitchFamily="2" charset="-78"/>
                        </a:rPr>
                        <a:t>قابلیت اجرا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Nazanin" pitchFamily="2" charset="-78"/>
                        </a:rPr>
                        <a:t>مقبولیت سیاسی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Nazanin" pitchFamily="2" charset="-78"/>
                        </a:rPr>
                        <a:t>مقرون به صرفه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Nazanin" pitchFamily="2" charset="-78"/>
                        </a:rPr>
                        <a:t>کارایی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Nazanin" pitchFamily="2" charset="-78"/>
                        </a:rPr>
                        <a:t>وجود منابع مالی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Nazanin" pitchFamily="2" charset="-78"/>
                        </a:rPr>
                        <a:t>...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Nazanin" pitchFamily="2" charset="-78"/>
                        </a:rPr>
                        <a:t>جمع امتيازات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FDA"/>
                    </a:solidFill>
                  </a:tcPr>
                </a:tc>
              </a:tr>
              <a:tr h="712821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Nazanin" pitchFamily="2" charset="-78"/>
                        </a:rPr>
                        <a:t>1- برگزاری جلسه آموزشی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12821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Nazanin" pitchFamily="2" charset="-78"/>
                        </a:rPr>
                        <a:t>2- راه اندازی واحد جدید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FDA"/>
                    </a:solidFill>
                  </a:tcPr>
                </a:tc>
              </a:tr>
              <a:tr h="712821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Nazanin" pitchFamily="2" charset="-78"/>
                        </a:rPr>
                        <a:t>3- آموزش همگانی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51167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Nazanin" pitchFamily="2" charset="-78"/>
                        </a:rPr>
                        <a:t>4- .......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FDA"/>
                    </a:solidFill>
                  </a:tcPr>
                </a:tc>
              </a:tr>
              <a:tr h="551167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Nazanin" pitchFamily="2" charset="-78"/>
                        </a:rPr>
                        <a:t>5- .........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51167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B Nazanin" pitchFamily="2" charset="-78"/>
                        </a:rPr>
                        <a:t>6-..............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0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FD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52" y="500042"/>
            <a:ext cx="7406640" cy="1752600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50000"/>
              </a:lnSpc>
            </a:pPr>
            <a:r>
              <a:rPr lang="ar-SA" sz="3600" b="1" dirty="0" smtClean="0">
                <a:ln>
                  <a:solidFill>
                    <a:srgbClr val="660033"/>
                  </a:solidFill>
                </a:ln>
                <a:solidFill>
                  <a:srgbClr val="5C002E"/>
                </a:solidFill>
                <a:cs typeface="B Mitra" pitchFamily="2" charset="-78"/>
              </a:rPr>
              <a:t>آشنايي با </a:t>
            </a:r>
            <a:r>
              <a:rPr lang="fa-IR" sz="3600" b="1" dirty="0" smtClean="0">
                <a:ln>
                  <a:solidFill>
                    <a:srgbClr val="660033"/>
                  </a:solidFill>
                </a:ln>
                <a:solidFill>
                  <a:srgbClr val="5C002E"/>
                </a:solidFill>
                <a:cs typeface="B Mitra" pitchFamily="2" charset="-78"/>
              </a:rPr>
              <a:t>مدل کارت امتیازی  متوازن</a:t>
            </a:r>
          </a:p>
          <a:p>
            <a:pPr algn="ctr">
              <a:lnSpc>
                <a:spcPct val="150000"/>
              </a:lnSpc>
            </a:pPr>
            <a:r>
              <a:rPr lang="fa-IR" sz="3600" b="1" dirty="0" smtClean="0">
                <a:ln>
                  <a:solidFill>
                    <a:srgbClr val="660033"/>
                  </a:solidFill>
                </a:ln>
                <a:solidFill>
                  <a:srgbClr val="5C002E"/>
                </a:solidFill>
                <a:cs typeface="B Mitra" pitchFamily="2" charset="-78"/>
              </a:rPr>
              <a:t> (</a:t>
            </a:r>
            <a:r>
              <a:rPr lang="en-US" sz="3600" b="1" dirty="0" smtClean="0">
                <a:ln>
                  <a:solidFill>
                    <a:srgbClr val="660033"/>
                  </a:solidFill>
                </a:ln>
                <a:solidFill>
                  <a:srgbClr val="5C002E"/>
                </a:solidFill>
                <a:cs typeface="B Mitra" pitchFamily="2" charset="-78"/>
              </a:rPr>
              <a:t>Balanced Score Card model</a:t>
            </a:r>
            <a:r>
              <a:rPr lang="fa-IR" sz="3600" b="1" dirty="0" smtClean="0">
                <a:ln>
                  <a:solidFill>
                    <a:srgbClr val="660033"/>
                  </a:solidFill>
                </a:ln>
                <a:solidFill>
                  <a:srgbClr val="5C002E"/>
                </a:solidFill>
                <a:cs typeface="B Mitra" pitchFamily="2" charset="-78"/>
              </a:rPr>
              <a:t>)</a:t>
            </a:r>
            <a:endParaRPr lang="en-US" sz="3600" b="1" dirty="0">
              <a:ln>
                <a:solidFill>
                  <a:srgbClr val="660033"/>
                </a:solidFill>
              </a:ln>
              <a:solidFill>
                <a:srgbClr val="5C002E"/>
              </a:solidFill>
              <a:cs typeface="B Mitra" pitchFamily="2" charset="-78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214546" y="3357563"/>
            <a:ext cx="6000792" cy="2571767"/>
            <a:chOff x="2715" y="5310"/>
            <a:chExt cx="5767" cy="2352"/>
          </a:xfrm>
        </p:grpSpPr>
        <p:grpSp>
          <p:nvGrpSpPr>
            <p:cNvPr id="11" name="Group 4"/>
            <p:cNvGrpSpPr>
              <a:grpSpLocks/>
            </p:cNvGrpSpPr>
            <p:nvPr/>
          </p:nvGrpSpPr>
          <p:grpSpPr bwMode="auto">
            <a:xfrm>
              <a:off x="4650" y="5310"/>
              <a:ext cx="1886" cy="794"/>
              <a:chOff x="4650" y="5310"/>
              <a:chExt cx="1886" cy="794"/>
            </a:xfrm>
          </p:grpSpPr>
          <p:sp>
            <p:nvSpPr>
              <p:cNvPr id="362501" name="AutoShape 5"/>
              <p:cNvSpPr>
                <a:spLocks noChangeArrowheads="1"/>
              </p:cNvSpPr>
              <p:nvPr/>
            </p:nvSpPr>
            <p:spPr bwMode="auto">
              <a:xfrm>
                <a:off x="4665" y="5310"/>
                <a:ext cx="1871" cy="794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a-IR" sz="1800" b="1" i="0" u="none" strike="noStrike" cap="none" normalizeH="0" baseline="0" smtClean="0">
                    <a:ln>
                      <a:noFill/>
                    </a:ln>
                    <a:solidFill>
                      <a:srgbClr val="A90B2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B Nazanin" pitchFamily="2" charset="-78"/>
                  </a:rPr>
                  <a:t>منظر مالي</a:t>
                </a: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A90B2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B Nazanin" pitchFamily="2" charset="-78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a-IR" sz="1800" b="1" i="0" u="none" strike="noStrike" cap="none" normalizeH="0" baseline="0" smtClean="0">
                    <a:ln>
                      <a:noFill/>
                    </a:ln>
                    <a:solidFill>
                      <a:srgbClr val="A90B2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B Nazanin" pitchFamily="2" charset="-78"/>
                  </a:rPr>
                  <a:t>شاخص ها      اهداف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A90B2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B Nazanin" pitchFamily="2" charset="-78"/>
                </a:endParaRPr>
              </a:p>
            </p:txBody>
          </p:sp>
          <p:cxnSp>
            <p:nvCxnSpPr>
              <p:cNvPr id="362502" name="AutoShape 6"/>
              <p:cNvCxnSpPr>
                <a:cxnSpLocks noChangeShapeType="1"/>
              </p:cNvCxnSpPr>
              <p:nvPr/>
            </p:nvCxnSpPr>
            <p:spPr bwMode="auto">
              <a:xfrm flipV="1">
                <a:off x="4650" y="5715"/>
                <a:ext cx="1871" cy="15"/>
              </a:xfrm>
              <a:prstGeom prst="straightConnector1">
                <a:avLst/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</p:cxnSp>
          <p:cxnSp>
            <p:nvCxnSpPr>
              <p:cNvPr id="362503" name="AutoShape 7"/>
              <p:cNvCxnSpPr>
                <a:cxnSpLocks noChangeShapeType="1"/>
              </p:cNvCxnSpPr>
              <p:nvPr/>
            </p:nvCxnSpPr>
            <p:spPr bwMode="auto">
              <a:xfrm>
                <a:off x="5520" y="5715"/>
                <a:ext cx="0" cy="375"/>
              </a:xfrm>
              <a:prstGeom prst="straightConnector1">
                <a:avLst/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</p:cxnSp>
        </p:grpSp>
        <p:grpSp>
          <p:nvGrpSpPr>
            <p:cNvPr id="12" name="Group 8"/>
            <p:cNvGrpSpPr>
              <a:grpSpLocks/>
            </p:cNvGrpSpPr>
            <p:nvPr/>
          </p:nvGrpSpPr>
          <p:grpSpPr bwMode="auto">
            <a:xfrm>
              <a:off x="6611" y="6165"/>
              <a:ext cx="1871" cy="794"/>
              <a:chOff x="6581" y="6165"/>
              <a:chExt cx="1871" cy="794"/>
            </a:xfrm>
          </p:grpSpPr>
          <p:sp>
            <p:nvSpPr>
              <p:cNvPr id="362505" name="AutoShape 9"/>
              <p:cNvSpPr>
                <a:spLocks noChangeArrowheads="1"/>
              </p:cNvSpPr>
              <p:nvPr/>
            </p:nvSpPr>
            <p:spPr bwMode="auto">
              <a:xfrm>
                <a:off x="6581" y="6165"/>
                <a:ext cx="1871" cy="794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a-IR" sz="1800" b="1" i="0" u="none" strike="noStrike" cap="none" normalizeH="0" baseline="0" smtClean="0">
                    <a:ln>
                      <a:noFill/>
                    </a:ln>
                    <a:solidFill>
                      <a:srgbClr val="A90B2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B Nazanin" pitchFamily="2" charset="-78"/>
                  </a:rPr>
                  <a:t>منظر فرايند داخلي</a:t>
                </a: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A90B2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B Nazanin" pitchFamily="2" charset="-78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a-IR" sz="1800" b="1" i="0" u="none" strike="noStrike" cap="none" normalizeH="0" baseline="0" smtClean="0">
                    <a:ln>
                      <a:noFill/>
                    </a:ln>
                    <a:solidFill>
                      <a:srgbClr val="A90B2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B Nazanin" pitchFamily="2" charset="-78"/>
                  </a:rPr>
                  <a:t>شاخص ها      اهداف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A90B2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B Nazanin" pitchFamily="2" charset="-78"/>
                </a:endParaRPr>
              </a:p>
            </p:txBody>
          </p:sp>
          <p:grpSp>
            <p:nvGrpSpPr>
              <p:cNvPr id="13" name="Group 10"/>
              <p:cNvGrpSpPr>
                <a:grpSpLocks/>
              </p:cNvGrpSpPr>
              <p:nvPr/>
            </p:nvGrpSpPr>
            <p:grpSpPr bwMode="auto">
              <a:xfrm>
                <a:off x="6581" y="6555"/>
                <a:ext cx="1871" cy="404"/>
                <a:chOff x="6581" y="6555"/>
                <a:chExt cx="1871" cy="404"/>
              </a:xfrm>
            </p:grpSpPr>
            <p:cxnSp>
              <p:nvCxnSpPr>
                <p:cNvPr id="362507" name="AutoShape 11"/>
                <p:cNvCxnSpPr>
                  <a:cxnSpLocks noChangeShapeType="1"/>
                </p:cNvCxnSpPr>
                <p:nvPr/>
              </p:nvCxnSpPr>
              <p:spPr bwMode="auto">
                <a:xfrm flipH="1">
                  <a:off x="6581" y="6555"/>
                  <a:ext cx="1871" cy="0"/>
                </a:xfrm>
                <a:prstGeom prst="straightConnector1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</p:cxnSp>
            <p:cxnSp>
              <p:nvCxnSpPr>
                <p:cNvPr id="362508" name="AutoShape 12"/>
                <p:cNvCxnSpPr>
                  <a:cxnSpLocks noChangeShapeType="1"/>
                </p:cNvCxnSpPr>
                <p:nvPr/>
              </p:nvCxnSpPr>
              <p:spPr bwMode="auto">
                <a:xfrm>
                  <a:off x="7410" y="6555"/>
                  <a:ext cx="0" cy="404"/>
                </a:xfrm>
                <a:prstGeom prst="straightConnector1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</p:cxnSp>
          </p:grpSp>
        </p:grp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4586" y="6868"/>
              <a:ext cx="1871" cy="794"/>
              <a:chOff x="4586" y="6868"/>
              <a:chExt cx="1871" cy="794"/>
            </a:xfrm>
          </p:grpSpPr>
          <p:sp>
            <p:nvSpPr>
              <p:cNvPr id="362510" name="AutoShape 14"/>
              <p:cNvSpPr>
                <a:spLocks noChangeArrowheads="1"/>
              </p:cNvSpPr>
              <p:nvPr/>
            </p:nvSpPr>
            <p:spPr bwMode="auto">
              <a:xfrm>
                <a:off x="4586" y="6868"/>
                <a:ext cx="1871" cy="794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a-IR" sz="1800" b="1" i="0" u="none" strike="noStrike" cap="none" normalizeH="0" baseline="0" dirty="0" smtClean="0">
                    <a:ln>
                      <a:noFill/>
                    </a:ln>
                    <a:solidFill>
                      <a:srgbClr val="A90B2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B Nazanin" pitchFamily="2" charset="-78"/>
                  </a:rPr>
                  <a:t>منظر فراوري و رشد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A90B2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B Nazanin" pitchFamily="2" charset="-78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a-IR" sz="1800" b="1" i="0" u="none" strike="noStrike" cap="none" normalizeH="0" baseline="0" dirty="0" smtClean="0">
                    <a:ln>
                      <a:noFill/>
                    </a:ln>
                    <a:solidFill>
                      <a:srgbClr val="A90B2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B Nazanin" pitchFamily="2" charset="-78"/>
                  </a:rPr>
                  <a:t>شاخص ها      اهداف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A90B2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B Nazanin" pitchFamily="2" charset="-78"/>
                </a:endParaRPr>
              </a:p>
            </p:txBody>
          </p:sp>
          <p:grpSp>
            <p:nvGrpSpPr>
              <p:cNvPr id="15" name="Group 15"/>
              <p:cNvGrpSpPr>
                <a:grpSpLocks/>
              </p:cNvGrpSpPr>
              <p:nvPr/>
            </p:nvGrpSpPr>
            <p:grpSpPr bwMode="auto">
              <a:xfrm>
                <a:off x="4586" y="7258"/>
                <a:ext cx="1871" cy="404"/>
                <a:chOff x="6581" y="6555"/>
                <a:chExt cx="1871" cy="404"/>
              </a:xfrm>
            </p:grpSpPr>
            <p:cxnSp>
              <p:nvCxnSpPr>
                <p:cNvPr id="362512" name="AutoShape 16"/>
                <p:cNvCxnSpPr>
                  <a:cxnSpLocks noChangeShapeType="1"/>
                </p:cNvCxnSpPr>
                <p:nvPr/>
              </p:nvCxnSpPr>
              <p:spPr bwMode="auto">
                <a:xfrm flipH="1">
                  <a:off x="6581" y="6555"/>
                  <a:ext cx="1871" cy="0"/>
                </a:xfrm>
                <a:prstGeom prst="straightConnector1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</p:cxnSp>
            <p:cxnSp>
              <p:nvCxnSpPr>
                <p:cNvPr id="362513" name="AutoShape 17"/>
                <p:cNvCxnSpPr>
                  <a:cxnSpLocks noChangeShapeType="1"/>
                </p:cNvCxnSpPr>
                <p:nvPr/>
              </p:nvCxnSpPr>
              <p:spPr bwMode="auto">
                <a:xfrm>
                  <a:off x="7410" y="6555"/>
                  <a:ext cx="0" cy="404"/>
                </a:xfrm>
                <a:prstGeom prst="straightConnector1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</p:cxnSp>
          </p:grpSp>
        </p:grpSp>
        <p:grpSp>
          <p:nvGrpSpPr>
            <p:cNvPr id="16" name="Group 18"/>
            <p:cNvGrpSpPr>
              <a:grpSpLocks/>
            </p:cNvGrpSpPr>
            <p:nvPr/>
          </p:nvGrpSpPr>
          <p:grpSpPr bwMode="auto">
            <a:xfrm>
              <a:off x="2715" y="6074"/>
              <a:ext cx="1871" cy="794"/>
              <a:chOff x="2715" y="6074"/>
              <a:chExt cx="1871" cy="794"/>
            </a:xfrm>
          </p:grpSpPr>
          <p:sp>
            <p:nvSpPr>
              <p:cNvPr id="362515" name="AutoShape 19"/>
              <p:cNvSpPr>
                <a:spLocks noChangeArrowheads="1"/>
              </p:cNvSpPr>
              <p:nvPr/>
            </p:nvSpPr>
            <p:spPr bwMode="auto">
              <a:xfrm>
                <a:off x="2715" y="6074"/>
                <a:ext cx="1871" cy="794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a-IR" sz="1800" b="1" i="0" u="none" strike="noStrike" cap="none" normalizeH="0" baseline="0" smtClean="0">
                    <a:ln>
                      <a:noFill/>
                    </a:ln>
                    <a:solidFill>
                      <a:srgbClr val="A90B2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B Nazanin" pitchFamily="2" charset="-78"/>
                  </a:rPr>
                  <a:t>منظر مشتري</a:t>
                </a: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A90B2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B Nazanin" pitchFamily="2" charset="-78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a-IR" sz="1800" b="1" i="0" u="none" strike="noStrike" cap="none" normalizeH="0" baseline="0" smtClean="0">
                    <a:ln>
                      <a:noFill/>
                    </a:ln>
                    <a:solidFill>
                      <a:srgbClr val="A90B2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Arial" pitchFamily="34" charset="0"/>
                    <a:cs typeface="B Nazanin" pitchFamily="2" charset="-78"/>
                  </a:rPr>
                  <a:t>شاخص ها      اهداف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A90B2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B Nazanin" pitchFamily="2" charset="-78"/>
                </a:endParaRPr>
              </a:p>
            </p:txBody>
          </p:sp>
          <p:grpSp>
            <p:nvGrpSpPr>
              <p:cNvPr id="17" name="Group 20"/>
              <p:cNvGrpSpPr>
                <a:grpSpLocks/>
              </p:cNvGrpSpPr>
              <p:nvPr/>
            </p:nvGrpSpPr>
            <p:grpSpPr bwMode="auto">
              <a:xfrm>
                <a:off x="2715" y="6464"/>
                <a:ext cx="1871" cy="404"/>
                <a:chOff x="6581" y="6555"/>
                <a:chExt cx="1871" cy="404"/>
              </a:xfrm>
            </p:grpSpPr>
            <p:cxnSp>
              <p:nvCxnSpPr>
                <p:cNvPr id="362517" name="AutoShape 21"/>
                <p:cNvCxnSpPr>
                  <a:cxnSpLocks noChangeShapeType="1"/>
                </p:cNvCxnSpPr>
                <p:nvPr/>
              </p:nvCxnSpPr>
              <p:spPr bwMode="auto">
                <a:xfrm flipH="1">
                  <a:off x="6581" y="6555"/>
                  <a:ext cx="1871" cy="0"/>
                </a:xfrm>
                <a:prstGeom prst="straightConnector1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</p:cxnSp>
            <p:cxnSp>
              <p:nvCxnSpPr>
                <p:cNvPr id="362518" name="AutoShape 22"/>
                <p:cNvCxnSpPr>
                  <a:cxnSpLocks noChangeShapeType="1"/>
                </p:cNvCxnSpPr>
                <p:nvPr/>
              </p:nvCxnSpPr>
              <p:spPr bwMode="auto">
                <a:xfrm>
                  <a:off x="7410" y="6555"/>
                  <a:ext cx="0" cy="404"/>
                </a:xfrm>
                <a:prstGeom prst="straightConnector1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</p:cxnSp>
          </p:grpSp>
        </p:grpSp>
        <p:cxnSp>
          <p:nvCxnSpPr>
            <p:cNvPr id="362519" name="AutoShape 23"/>
            <p:cNvCxnSpPr>
              <a:cxnSpLocks noChangeShapeType="1"/>
            </p:cNvCxnSpPr>
            <p:nvPr/>
          </p:nvCxnSpPr>
          <p:spPr bwMode="auto">
            <a:xfrm flipH="1">
              <a:off x="4980" y="6555"/>
              <a:ext cx="1335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cxnSp>
        <p:cxnSp>
          <p:nvCxnSpPr>
            <p:cNvPr id="362520" name="AutoShape 24"/>
            <p:cNvCxnSpPr>
              <a:cxnSpLocks noChangeShapeType="1"/>
            </p:cNvCxnSpPr>
            <p:nvPr/>
          </p:nvCxnSpPr>
          <p:spPr bwMode="auto">
            <a:xfrm flipH="1">
              <a:off x="3795" y="5655"/>
              <a:ext cx="645" cy="27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cxnSp>
        <p:cxnSp>
          <p:nvCxnSpPr>
            <p:cNvPr id="362521" name="AutoShape 25"/>
            <p:cNvCxnSpPr>
              <a:cxnSpLocks noChangeShapeType="1"/>
            </p:cNvCxnSpPr>
            <p:nvPr/>
          </p:nvCxnSpPr>
          <p:spPr bwMode="auto">
            <a:xfrm>
              <a:off x="6611" y="5670"/>
              <a:ext cx="634" cy="404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cxnSp>
        <p:cxnSp>
          <p:nvCxnSpPr>
            <p:cNvPr id="362522" name="AutoShape 26"/>
            <p:cNvCxnSpPr>
              <a:cxnSpLocks noChangeShapeType="1"/>
            </p:cNvCxnSpPr>
            <p:nvPr/>
          </p:nvCxnSpPr>
          <p:spPr bwMode="auto">
            <a:xfrm>
              <a:off x="3544" y="7080"/>
              <a:ext cx="791" cy="33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cxnSp>
        <p:cxnSp>
          <p:nvCxnSpPr>
            <p:cNvPr id="362523" name="AutoShape 27"/>
            <p:cNvCxnSpPr>
              <a:cxnSpLocks noChangeShapeType="1"/>
            </p:cNvCxnSpPr>
            <p:nvPr/>
          </p:nvCxnSpPr>
          <p:spPr bwMode="auto">
            <a:xfrm flipH="1">
              <a:off x="6720" y="7080"/>
              <a:ext cx="810" cy="33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cxnSp>
      </p:grp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685800"/>
            <a:ext cx="7924800" cy="1143000"/>
          </a:xfrm>
          <a:solidFill>
            <a:srgbClr val="99FF33"/>
          </a:solidFill>
        </p:spPr>
        <p:txBody>
          <a:bodyPr/>
          <a:lstStyle/>
          <a:p>
            <a:pPr algn="ctr"/>
            <a:r>
              <a:rPr lang="fa-IR" sz="2500">
                <a:solidFill>
                  <a:schemeClr val="bg1"/>
                </a:solidFill>
                <a:cs typeface="Titr" pitchFamily="2" charset="-78"/>
              </a:rPr>
              <a:t>ارتباط مفهومي برنامه هاي وزارت بهداشت، درمان و آموزش پزشکي براي دستيابي به چشم انداز سال 1404 ج.ا.يران</a:t>
            </a:r>
            <a:endParaRPr lang="en-US" sz="2500">
              <a:solidFill>
                <a:schemeClr val="bg1"/>
              </a:solidFill>
              <a:cs typeface="Titr" pitchFamily="2" charset="-78"/>
            </a:endParaRPr>
          </a:p>
        </p:txBody>
      </p:sp>
      <p:graphicFrame>
        <p:nvGraphicFramePr>
          <p:cNvPr id="18474" name="Group 42"/>
          <p:cNvGraphicFramePr>
            <a:graphicFrameLocks noGrp="1"/>
          </p:cNvGraphicFramePr>
          <p:nvPr>
            <p:ph idx="4294967295"/>
          </p:nvPr>
        </p:nvGraphicFramePr>
        <p:xfrm>
          <a:off x="2743200" y="2286001"/>
          <a:ext cx="4627562" cy="2743199"/>
        </p:xfrm>
        <a:graphic>
          <a:graphicData uri="http://schemas.openxmlformats.org/drawingml/2006/table">
            <a:tbl>
              <a:tblPr/>
              <a:tblGrid>
                <a:gridCol w="1495425"/>
                <a:gridCol w="1497012"/>
                <a:gridCol w="1635125"/>
              </a:tblGrid>
              <a:tr h="487680"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315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Titr" pitchFamily="2" charset="-78"/>
                        </a:rPr>
                        <a:t>ساير منابع داخلي و منابع  بين المللي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315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Titr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328613"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315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Titr" pitchFamily="2" charset="-78"/>
                        </a:rPr>
                        <a:t>برنامه ريزي عملياتي و بودجه ريزي سالانه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104775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315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Titr" pitchFamily="2" charset="-78"/>
                        </a:rPr>
                        <a:t>برنامه 5 ساله پنجم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315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Titr" pitchFamily="2" charset="-78"/>
                        </a:rPr>
                        <a:t>1393-1389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40315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Titr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315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Titr" pitchFamily="2" charset="-78"/>
                        </a:rPr>
                        <a:t>برنامه 5 ساله ششم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315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Titr" pitchFamily="2" charset="-78"/>
                        </a:rPr>
                        <a:t>1398-1394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40315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Titr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F1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315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Titr" pitchFamily="2" charset="-78"/>
                        </a:rPr>
                        <a:t>برنامه 5 ساله هفتم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315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Titr" pitchFamily="2" charset="-78"/>
                        </a:rPr>
                        <a:t>1403-1399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40315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Titr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F173"/>
                    </a:solidFill>
                  </a:tcPr>
                </a:tc>
              </a:tr>
              <a:tr h="872489"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315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Titr" pitchFamily="2" charset="-78"/>
                        </a:rPr>
                        <a:t>نقشه جامع علمي کشور (آموزش و پژوهش )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315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Titr" pitchFamily="2" charset="-78"/>
                        </a:rPr>
                        <a:t>موتور پيشران توسعه سلامت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315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Titr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115" name="AutoShape 19"/>
          <p:cNvSpPr>
            <a:spLocks noChangeArrowheads="1"/>
          </p:cNvSpPr>
          <p:nvPr/>
        </p:nvSpPr>
        <p:spPr bwMode="auto">
          <a:xfrm rot="16200000">
            <a:off x="6864350" y="2779713"/>
            <a:ext cx="2773363" cy="1785938"/>
          </a:xfrm>
          <a:prstGeom prst="flowChartMerg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1600" dirty="0">
              <a:solidFill>
                <a:srgbClr val="FF0000"/>
              </a:solidFill>
              <a:latin typeface="Verdana" pitchFamily="34" charset="0"/>
              <a:cs typeface="Titr" pitchFamily="2" charset="-7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600" dirty="0">
                <a:solidFill>
                  <a:srgbClr val="FF0000"/>
                </a:solidFill>
                <a:latin typeface="Verdana" pitchFamily="34" charset="0"/>
                <a:cs typeface="Titr" pitchFamily="2" charset="-78"/>
              </a:rPr>
              <a:t>ايران 1404</a:t>
            </a:r>
            <a:r>
              <a:rPr lang="fa-IR" sz="1050" dirty="0">
                <a:solidFill>
                  <a:srgbClr val="FF0000"/>
                </a:solidFill>
                <a:latin typeface="Verdana" pitchFamily="34" charset="0"/>
                <a:cs typeface="Titr" pitchFamily="2" charset="-78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050" dirty="0">
                <a:solidFill>
                  <a:srgbClr val="FF0000"/>
                </a:solidFill>
                <a:latin typeface="Verdana" pitchFamily="34" charset="0"/>
                <a:cs typeface="Titr" pitchFamily="2" charset="-78"/>
              </a:rPr>
              <a:t>(دورنماي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050" dirty="0">
                <a:solidFill>
                  <a:srgbClr val="FF0000"/>
                </a:solidFill>
                <a:latin typeface="Verdana" pitchFamily="34" charset="0"/>
                <a:cs typeface="Titr" pitchFamily="2" charset="-78"/>
              </a:rPr>
              <a:t> وزارت بهداشت 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latin typeface="Verdana" pitchFamily="34" charset="0"/>
              <a:cs typeface="B Baran" pitchFamily="2" charset="-7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Verdana" pitchFamily="34" charset="0"/>
              <a:cs typeface="B Baran" pitchFamily="2" charset="-78"/>
            </a:endParaRPr>
          </a:p>
        </p:txBody>
      </p:sp>
      <p:sp>
        <p:nvSpPr>
          <p:cNvPr id="18452" name="Oval 25"/>
          <p:cNvSpPr>
            <a:spLocks noChangeArrowheads="1"/>
          </p:cNvSpPr>
          <p:nvPr/>
        </p:nvSpPr>
        <p:spPr bwMode="auto">
          <a:xfrm>
            <a:off x="6548438" y="3768725"/>
            <a:ext cx="481012" cy="523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a-IR" sz="1600" b="1">
                <a:latin typeface="Verdana" pitchFamily="34" charset="0"/>
                <a:cs typeface="B Baran" pitchFamily="2" charset="-78"/>
              </a:rPr>
              <a:t>قانون</a:t>
            </a:r>
            <a:endParaRPr lang="en-US" sz="1600" b="1">
              <a:latin typeface="Verdana" pitchFamily="34" charset="0"/>
              <a:cs typeface="B Baran" pitchFamily="2" charset="-78"/>
            </a:endParaRPr>
          </a:p>
        </p:txBody>
      </p:sp>
      <p:sp>
        <p:nvSpPr>
          <p:cNvPr id="18453" name="Oval 26"/>
          <p:cNvSpPr>
            <a:spLocks noChangeArrowheads="1"/>
          </p:cNvSpPr>
          <p:nvPr/>
        </p:nvSpPr>
        <p:spPr bwMode="auto">
          <a:xfrm>
            <a:off x="3348038" y="3768725"/>
            <a:ext cx="481012" cy="523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a-IR" sz="1600" b="1">
                <a:latin typeface="Verdana" pitchFamily="34" charset="0"/>
                <a:cs typeface="B Baran" pitchFamily="2" charset="-78"/>
              </a:rPr>
              <a:t>قانون</a:t>
            </a:r>
            <a:endParaRPr lang="en-US" sz="1600" b="1">
              <a:latin typeface="Verdana" pitchFamily="34" charset="0"/>
              <a:cs typeface="B Baran" pitchFamily="2" charset="-78"/>
            </a:endParaRPr>
          </a:p>
        </p:txBody>
      </p:sp>
      <p:sp>
        <p:nvSpPr>
          <p:cNvPr id="18454" name="Oval 27"/>
          <p:cNvSpPr>
            <a:spLocks noChangeArrowheads="1"/>
          </p:cNvSpPr>
          <p:nvPr/>
        </p:nvSpPr>
        <p:spPr bwMode="auto">
          <a:xfrm>
            <a:off x="4872038" y="3768725"/>
            <a:ext cx="481012" cy="523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a-IR" sz="1600" b="1">
                <a:latin typeface="Verdana" pitchFamily="34" charset="0"/>
                <a:cs typeface="B Baran" pitchFamily="2" charset="-78"/>
              </a:rPr>
              <a:t>قانون</a:t>
            </a:r>
            <a:endParaRPr lang="en-US" sz="1600" b="1">
              <a:latin typeface="Verdana" pitchFamily="34" charset="0"/>
              <a:cs typeface="B Baran" pitchFamily="2" charset="-78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965200" y="3130550"/>
          <a:ext cx="1731963" cy="1117600"/>
        </p:xfrm>
        <a:graphic>
          <a:graphicData uri="http://schemas.openxmlformats.org/drawingml/2006/table">
            <a:tbl>
              <a:tblPr/>
              <a:tblGrid>
                <a:gridCol w="1731963"/>
              </a:tblGrid>
              <a:tr h="11176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fa-I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B Baran" pitchFamily="2" charset="-78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fa-I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Jadid-s" pitchFamily="2" charset="0"/>
                          <a:cs typeface="Titr" pitchFamily="2" charset="-78"/>
                        </a:rPr>
                        <a:t>برنامه 5 ساله چهارم 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fa-I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Jadid-s" pitchFamily="2" charset="0"/>
                          <a:cs typeface="Titr" pitchFamily="2" charset="-78"/>
                        </a:rPr>
                        <a:t>1388-1384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990600" y="2276475"/>
          <a:ext cx="1706563" cy="798513"/>
        </p:xfrm>
        <a:graphic>
          <a:graphicData uri="http://schemas.openxmlformats.org/drawingml/2006/table">
            <a:tbl>
              <a:tblPr/>
              <a:tblGrid>
                <a:gridCol w="1706563"/>
              </a:tblGrid>
              <a:tr h="79851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fa-I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315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w Cen MT Condensed Extra Bold" pitchFamily="34" charset="0"/>
                          <a:cs typeface="Titr" pitchFamily="2" charset="-78"/>
                        </a:rPr>
                        <a:t>اهداف عملکردي سالانه/بودجه عملياتي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fa-I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315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w Cen MT Condensed Extra Bold" pitchFamily="34" charset="0"/>
                          <a:cs typeface="Titr" pitchFamily="2" charset="-78"/>
                        </a:rPr>
                        <a:t>1388-1387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40315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w Cen MT Condensed Extra Bold" pitchFamily="34" charset="0"/>
                        <a:cs typeface="Titr" pitchFamily="2" charset="-78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475" name="Group 43"/>
          <p:cNvGraphicFramePr>
            <a:graphicFrameLocks noGrp="1"/>
          </p:cNvGraphicFramePr>
          <p:nvPr/>
        </p:nvGraphicFramePr>
        <p:xfrm>
          <a:off x="965200" y="4310063"/>
          <a:ext cx="1735138" cy="731520"/>
        </p:xfrm>
        <a:graphic>
          <a:graphicData uri="http://schemas.openxmlformats.org/drawingml/2006/table">
            <a:tbl>
              <a:tblPr/>
              <a:tblGrid>
                <a:gridCol w="1735138"/>
              </a:tblGrid>
              <a:tr h="71437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fa-I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315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B Titr" pitchFamily="2" charset="-78"/>
                        </a:rPr>
                        <a:t>ساماندهي سياست گذاري و برنامه ريزي بخش سلامت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40315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B Titr" pitchFamily="2" charset="-78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0" y="1285875"/>
          <a:ext cx="8229600" cy="5357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642938" y="1600200"/>
            <a:ext cx="3624262" cy="8286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1400" dirty="0">
                <a:solidFill>
                  <a:schemeClr val="bg1"/>
                </a:solidFill>
                <a:cs typeface="B Lotus" pitchFamily="2" charset="-78"/>
              </a:rPr>
              <a:t>برخوردار</a:t>
            </a:r>
            <a:r>
              <a:rPr lang="fa-IR" sz="1400" dirty="0">
                <a:solidFill>
                  <a:schemeClr val="bg1"/>
                </a:solidFill>
                <a:cs typeface="B Lotus" pitchFamily="2" charset="-78"/>
              </a:rPr>
              <a:t>ي</a:t>
            </a:r>
            <a:r>
              <a:rPr lang="ar-SA" sz="1400" dirty="0">
                <a:solidFill>
                  <a:schemeClr val="bg1"/>
                </a:solidFill>
                <a:cs typeface="B Lotus" pitchFamily="2" charset="-78"/>
              </a:rPr>
              <a:t> از سلامت، رفاه، امنيت غذايي، تامين اجتماعي، فرصتهاي برابر، توزيع مناسب درآمد، نهاد مستحكم خانواده، به دور از فقر، فساد، تبعيض و بهره مند از محيط زيست مطلوب. </a:t>
            </a:r>
            <a:endParaRPr lang="en-US" sz="1400" dirty="0"/>
          </a:p>
        </p:txBody>
      </p:sp>
      <p:sp>
        <p:nvSpPr>
          <p:cNvPr id="6" name="Curved Down Ribbon 5"/>
          <p:cNvSpPr>
            <a:spLocks noChangeArrowheads="1"/>
          </p:cNvSpPr>
          <p:nvPr/>
        </p:nvSpPr>
        <p:spPr bwMode="auto">
          <a:xfrm>
            <a:off x="2270125" y="88900"/>
            <a:ext cx="4516438" cy="1268413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solidFill>
            <a:srgbClr val="99FF33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 rtl="1"/>
            <a:r>
              <a:rPr lang="ar-SA" sz="1100" b="1">
                <a:solidFill>
                  <a:schemeClr val="bg1"/>
                </a:solidFill>
                <a:latin typeface="Calibri" pitchFamily="34" charset="0"/>
              </a:rPr>
              <a:t>ايران كشوري است توسعه يافته با جايگاه اول اقتصادي، علمي و فناوري در سطح منطقه، </a:t>
            </a:r>
            <a:r>
              <a:rPr lang="fa-IR" sz="1100" b="1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fa-IR" sz="1100" b="1">
                <a:solidFill>
                  <a:schemeClr val="bg1"/>
                </a:solidFill>
                <a:latin typeface="Calibri" pitchFamily="34" charset="0"/>
              </a:rPr>
            </a:br>
            <a:r>
              <a:rPr lang="ar-SA" sz="1100" b="1">
                <a:solidFill>
                  <a:schemeClr val="bg1"/>
                </a:solidFill>
                <a:latin typeface="Calibri" pitchFamily="34" charset="0"/>
              </a:rPr>
              <a:t>با هويت اسلامي و انقلابي، </a:t>
            </a:r>
            <a:r>
              <a:rPr lang="fa-IR" sz="1100" b="1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fa-IR" sz="1100" b="1">
                <a:solidFill>
                  <a:schemeClr val="bg1"/>
                </a:solidFill>
                <a:latin typeface="Calibri" pitchFamily="34" charset="0"/>
              </a:rPr>
            </a:br>
            <a:r>
              <a:rPr lang="ar-SA" sz="1100" b="1">
                <a:solidFill>
                  <a:schemeClr val="bg1"/>
                </a:solidFill>
                <a:latin typeface="Calibri" pitchFamily="34" charset="0"/>
              </a:rPr>
              <a:t>الهام بخش در جهان اسلام و </a:t>
            </a:r>
            <a:r>
              <a:rPr lang="fa-IR" sz="1100" b="1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fa-IR" sz="1100" b="1">
                <a:solidFill>
                  <a:schemeClr val="bg1"/>
                </a:solidFill>
                <a:latin typeface="Calibri" pitchFamily="34" charset="0"/>
              </a:rPr>
            </a:br>
            <a:r>
              <a:rPr lang="ar-SA" sz="1100" b="1">
                <a:solidFill>
                  <a:schemeClr val="bg1"/>
                </a:solidFill>
                <a:latin typeface="Calibri" pitchFamily="34" charset="0"/>
              </a:rPr>
              <a:t>با تعامل سازنده و موثر در روابط بين</a:t>
            </a:r>
            <a:r>
              <a:rPr lang="ar-SA" sz="1100" b="1">
                <a:solidFill>
                  <a:schemeClr val="bg1"/>
                </a:solidFill>
                <a:latin typeface="Calibri" pitchFamily="34" charset="0"/>
                <a:cs typeface="Mitra" pitchFamily="2" charset="-78"/>
              </a:rPr>
              <a:t>‌</a:t>
            </a:r>
            <a:r>
              <a:rPr lang="ar-SA" sz="1100" b="1">
                <a:solidFill>
                  <a:schemeClr val="bg1"/>
                </a:solidFill>
                <a:latin typeface="Calibri" pitchFamily="34" charset="0"/>
              </a:rPr>
              <a:t>الملل. </a:t>
            </a:r>
            <a:endParaRPr lang="en-US" sz="11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2938" y="2917825"/>
            <a:ext cx="3586162" cy="6429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1600" b="1" dirty="0">
                <a:solidFill>
                  <a:schemeClr val="bg1"/>
                </a:solidFill>
                <a:cs typeface="B Lotus" pitchFamily="2" charset="-78"/>
              </a:rPr>
              <a:t>ايران کشوري  است با مردمي داراي بالاترين سطح سلامت و توسعه يافته ترين نظام سلامت در منطقه.</a:t>
            </a:r>
            <a:endParaRPr lang="en-US" sz="1600" b="1" dirty="0"/>
          </a:p>
        </p:txBody>
      </p:sp>
      <p:sp>
        <p:nvSpPr>
          <p:cNvPr id="8" name="Rectangle 7"/>
          <p:cNvSpPr/>
          <p:nvPr/>
        </p:nvSpPr>
        <p:spPr>
          <a:xfrm>
            <a:off x="642938" y="4132263"/>
            <a:ext cx="3643312" cy="642937"/>
          </a:xfrm>
          <a:prstGeom prst="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1600" b="1" dirty="0">
                <a:solidFill>
                  <a:schemeClr val="bg1"/>
                </a:solidFill>
                <a:cs typeface="Nazanin" pitchFamily="2" charset="-78"/>
              </a:rPr>
              <a:t>ت</a:t>
            </a:r>
            <a:r>
              <a:rPr lang="ar-SA" sz="1600" b="1" dirty="0">
                <a:solidFill>
                  <a:schemeClr val="bg1"/>
                </a:solidFill>
                <a:cs typeface="Nazanin" pitchFamily="2" charset="-78"/>
              </a:rPr>
              <a:t>قويت رويكرد ا</a:t>
            </a:r>
            <a:r>
              <a:rPr lang="fa-IR" sz="1600" b="1" dirty="0">
                <a:solidFill>
                  <a:schemeClr val="bg1"/>
                </a:solidFill>
                <a:cs typeface="Nazanin" pitchFamily="2" charset="-78"/>
              </a:rPr>
              <a:t>ن</a:t>
            </a:r>
            <a:r>
              <a:rPr lang="ar-SA" sz="1600" b="1" dirty="0">
                <a:solidFill>
                  <a:schemeClr val="bg1"/>
                </a:solidFill>
                <a:cs typeface="Nazanin" pitchFamily="2" charset="-78"/>
              </a:rPr>
              <a:t>سان سالم و سلامت همه جانبه به عنوان محور توسعه پايدار در كشور</a:t>
            </a:r>
            <a:endParaRPr lang="en-US" sz="1600" dirty="0"/>
          </a:p>
        </p:txBody>
      </p:sp>
      <p:sp>
        <p:nvSpPr>
          <p:cNvPr id="9" name="Left Brace 8"/>
          <p:cNvSpPr/>
          <p:nvPr/>
        </p:nvSpPr>
        <p:spPr>
          <a:xfrm>
            <a:off x="6715125" y="5143500"/>
            <a:ext cx="431800" cy="1143000"/>
          </a:xfrm>
          <a:prstGeom prst="leftBrac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 b="1" dirty="0"/>
          </a:p>
        </p:txBody>
      </p:sp>
      <p:sp>
        <p:nvSpPr>
          <p:cNvPr id="10" name="Down Arrow 9"/>
          <p:cNvSpPr/>
          <p:nvPr/>
        </p:nvSpPr>
        <p:spPr>
          <a:xfrm>
            <a:off x="5786438" y="2327275"/>
            <a:ext cx="285750" cy="57150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5816600" y="3602038"/>
            <a:ext cx="285750" cy="57150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Up-Down Arrow 11"/>
          <p:cNvSpPr/>
          <p:nvPr/>
        </p:nvSpPr>
        <p:spPr>
          <a:xfrm>
            <a:off x="5786438" y="5000625"/>
            <a:ext cx="268287" cy="357188"/>
          </a:xfrm>
          <a:prstGeom prst="up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scan0012_Pic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0"/>
            <a:ext cx="57991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96838" y="128588"/>
            <a:ext cx="8604250" cy="10493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a-IR" b="1" i="1" dirty="0">
                <a:solidFill>
                  <a:srgbClr val="000066"/>
                </a:solidFill>
                <a:latin typeface="Algerian" pitchFamily="82" charset="0"/>
                <a:cs typeface="B Nazanin" pitchFamily="2" charset="-78"/>
              </a:rPr>
              <a:t/>
            </a:r>
            <a:br>
              <a:rPr lang="fa-IR" b="1" i="1" dirty="0">
                <a:solidFill>
                  <a:srgbClr val="000066"/>
                </a:solidFill>
                <a:latin typeface="Algerian" pitchFamily="82" charset="0"/>
                <a:cs typeface="B Nazanin" pitchFamily="2" charset="-78"/>
              </a:rPr>
            </a:br>
            <a:r>
              <a:rPr lang="fa-IR" b="1" dirty="0" smtClean="0">
                <a:solidFill>
                  <a:srgbClr val="FFC000"/>
                </a:solidFill>
              </a:rPr>
              <a:t>سهم</a:t>
            </a:r>
            <a:r>
              <a:rPr lang="fa-IR" b="1" i="1" dirty="0" smtClean="0">
                <a:solidFill>
                  <a:srgbClr val="000066"/>
                </a:solidFill>
                <a:latin typeface="Algerian" pitchFamily="82" charset="0"/>
                <a:cs typeface="B Nazanin" pitchFamily="2" charset="-78"/>
              </a:rPr>
              <a:t> </a:t>
            </a:r>
            <a:r>
              <a:rPr lang="fa-IR" b="1" dirty="0" smtClean="0">
                <a:solidFill>
                  <a:srgbClr val="FFC000"/>
                </a:solidFill>
              </a:rPr>
              <a:t>عوامل </a:t>
            </a:r>
            <a:r>
              <a:rPr lang="fa-IR" b="1" dirty="0">
                <a:solidFill>
                  <a:srgbClr val="FFC000"/>
                </a:solidFill>
              </a:rPr>
              <a:t>تاثیر گذار بر وضعیت سلامت</a:t>
            </a:r>
            <a:r>
              <a:rPr lang="fa-IR" sz="3200" b="1" i="1" dirty="0">
                <a:solidFill>
                  <a:srgbClr val="FFFF66"/>
                </a:solidFill>
                <a:latin typeface="Algerian" pitchFamily="82" charset="0"/>
              </a:rPr>
              <a:t/>
            </a:r>
            <a:br>
              <a:rPr lang="fa-IR" sz="3200" b="1" i="1" dirty="0">
                <a:solidFill>
                  <a:srgbClr val="FFFF66"/>
                </a:solidFill>
                <a:latin typeface="Algerian" pitchFamily="82" charset="0"/>
              </a:rPr>
            </a:br>
            <a:endParaRPr lang="en-US" sz="1400" i="1" dirty="0">
              <a:solidFill>
                <a:srgbClr val="FFFF66"/>
              </a:solidFill>
              <a:latin typeface="Algerian" pitchFamily="82" charset="0"/>
              <a:cs typeface="B Nazanin" pitchFamily="2" charset="-78"/>
            </a:endParaRPr>
          </a:p>
        </p:txBody>
      </p:sp>
      <p:graphicFrame>
        <p:nvGraphicFramePr>
          <p:cNvPr id="69636" name="Object 2"/>
          <p:cNvGraphicFramePr>
            <a:graphicFrameLocks noChangeAspect="1"/>
          </p:cNvGraphicFramePr>
          <p:nvPr>
            <p:ph idx="1"/>
          </p:nvPr>
        </p:nvGraphicFramePr>
        <p:xfrm>
          <a:off x="0" y="2117725"/>
          <a:ext cx="9142413" cy="3263900"/>
        </p:xfrm>
        <a:graphic>
          <a:graphicData uri="http://schemas.openxmlformats.org/presentationml/2006/ole">
            <p:oleObj spid="_x0000_s175106" name="Worksheet" r:id="rId3" imgW="7715250" imgH="2771775" progId="Excel.Sheet.8">
              <p:embed/>
            </p:oleObj>
          </a:graphicData>
        </a:graphic>
      </p:graphicFrame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155575" y="6175375"/>
            <a:ext cx="1655763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>
                <a:latin typeface="Tahoma" pitchFamily="34" charset="0"/>
              </a:rPr>
              <a:t>Source :Evidence and Information</a:t>
            </a:r>
          </a:p>
          <a:p>
            <a:pPr algn="ctr"/>
            <a:r>
              <a:rPr lang="en-US" sz="900">
                <a:latin typeface="Tahoma" pitchFamily="34" charset="0"/>
              </a:rPr>
              <a:t> for Policy-WHO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9636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earth-day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36000"/>
          </a:blip>
          <a:srcRect l="1042" t="4939" r="1042"/>
          <a:stretch>
            <a:fillRect/>
          </a:stretch>
        </p:blipFill>
        <p:spPr bwMode="auto">
          <a:xfrm>
            <a:off x="714375" y="322263"/>
            <a:ext cx="7585075" cy="653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0" name="Picture 6" descr="iranmap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</a:blip>
          <a:srcRect/>
          <a:stretch>
            <a:fillRect/>
          </a:stretch>
        </p:blipFill>
        <p:spPr bwMode="auto">
          <a:xfrm>
            <a:off x="2438400" y="1371600"/>
            <a:ext cx="5029200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809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5" descr="A_Dutch_Flagship_and_other_Vessels_off_a_Rocky_Coast1"/>
          <p:cNvPicPr>
            <a:picLocks noChangeAspect="1" noChangeArrowheads="1"/>
          </p:cNvPicPr>
          <p:nvPr/>
        </p:nvPicPr>
        <p:blipFill>
          <a:blip r:embed="rId3" cstate="print"/>
          <a:srcRect t="1187"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90" name="Text Box 26"/>
          <p:cNvSpPr txBox="1">
            <a:spLocks noChangeArrowheads="1"/>
          </p:cNvSpPr>
          <p:nvPr/>
        </p:nvSpPr>
        <p:spPr bwMode="auto">
          <a:xfrm>
            <a:off x="179388" y="260350"/>
            <a:ext cx="54006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  <a:defRPr/>
            </a:pPr>
            <a:r>
              <a:rPr lang="fa-IR" sz="3200" u="none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ranNastaliq" pitchFamily="18" charset="0"/>
                <a:cs typeface="IranNastaliq" pitchFamily="18" charset="0"/>
              </a:rPr>
              <a:t>کشتی اگر در ساحل می ماند امن تر بود</a:t>
            </a:r>
          </a:p>
          <a:p>
            <a:pPr algn="ctr" rtl="0">
              <a:spcBef>
                <a:spcPct val="50000"/>
              </a:spcBef>
              <a:defRPr/>
            </a:pPr>
            <a:r>
              <a:rPr lang="fa-IR" sz="3200" u="none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ranNastaliq" pitchFamily="18" charset="0"/>
                <a:cs typeface="IranNastaliq" pitchFamily="18" charset="0"/>
              </a:rPr>
              <a:t>اما برای این کار ساخته نشده است...</a:t>
            </a:r>
            <a:endParaRPr lang="en-US" sz="3200" u="none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ranNastaliq" pitchFamily="18" charset="0"/>
              <a:cs typeface="IranNastaliq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838200"/>
          </a:xfrm>
        </p:spPr>
        <p:txBody>
          <a:bodyPr/>
          <a:lstStyle/>
          <a:p>
            <a:pPr algn="ctr" eaLnBrk="1" hangingPunct="1"/>
            <a:r>
              <a:rPr lang="fa-IR" sz="3600" b="1" dirty="0" smtClean="0">
                <a:solidFill>
                  <a:srgbClr val="66FF33"/>
                </a:solidFill>
                <a:cs typeface="B Titr" pitchFamily="2" charset="-78"/>
              </a:rPr>
              <a:t>برنامه استراتژیک / عملیاتی</a:t>
            </a:r>
            <a:endParaRPr lang="en-US" sz="3600" b="1" dirty="0" smtClean="0">
              <a:solidFill>
                <a:srgbClr val="66FF33"/>
              </a:solidFill>
              <a:cs typeface="B Titr" pitchFamily="2" charset="-78"/>
            </a:endParaRPr>
          </a:p>
        </p:txBody>
      </p:sp>
      <p:sp>
        <p:nvSpPr>
          <p:cNvPr id="19460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a-IR" dirty="0" smtClean="0"/>
          </a:p>
        </p:txBody>
      </p:sp>
      <p:sp>
        <p:nvSpPr>
          <p:cNvPr id="147464" name="Rectangle 8"/>
          <p:cNvSpPr>
            <a:spLocks noChangeArrowheads="1"/>
          </p:cNvSpPr>
          <p:nvPr/>
        </p:nvSpPr>
        <p:spPr bwMode="auto">
          <a:xfrm>
            <a:off x="2195513" y="1700213"/>
            <a:ext cx="4464050" cy="3816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147465" name="AutoShape 9"/>
          <p:cNvSpPr>
            <a:spLocks noChangeArrowheads="1"/>
          </p:cNvSpPr>
          <p:nvPr/>
        </p:nvSpPr>
        <p:spPr bwMode="auto">
          <a:xfrm>
            <a:off x="2339975" y="1989138"/>
            <a:ext cx="4103688" cy="485775"/>
          </a:xfrm>
          <a:prstGeom prst="leftArrow">
            <a:avLst>
              <a:gd name="adj1" fmla="val 50000"/>
              <a:gd name="adj2" fmla="val 211193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147466" name="AutoShape 10"/>
          <p:cNvSpPr>
            <a:spLocks noChangeArrowheads="1"/>
          </p:cNvSpPr>
          <p:nvPr/>
        </p:nvSpPr>
        <p:spPr bwMode="auto">
          <a:xfrm>
            <a:off x="4427538" y="2636838"/>
            <a:ext cx="1697037" cy="485775"/>
          </a:xfrm>
          <a:prstGeom prst="leftArrow">
            <a:avLst>
              <a:gd name="adj1" fmla="val 50000"/>
              <a:gd name="adj2" fmla="val 87337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147467" name="AutoShape 11"/>
          <p:cNvSpPr>
            <a:spLocks noChangeArrowheads="1"/>
          </p:cNvSpPr>
          <p:nvPr/>
        </p:nvSpPr>
        <p:spPr bwMode="auto">
          <a:xfrm>
            <a:off x="2700338" y="2997200"/>
            <a:ext cx="1727200" cy="485775"/>
          </a:xfrm>
          <a:prstGeom prst="leftArrow">
            <a:avLst>
              <a:gd name="adj1" fmla="val 50000"/>
              <a:gd name="adj2" fmla="val 88889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147468" name="AutoShape 12"/>
          <p:cNvSpPr>
            <a:spLocks noChangeArrowheads="1"/>
          </p:cNvSpPr>
          <p:nvPr/>
        </p:nvSpPr>
        <p:spPr bwMode="auto">
          <a:xfrm>
            <a:off x="3924300" y="3500438"/>
            <a:ext cx="1697038" cy="485775"/>
          </a:xfrm>
          <a:prstGeom prst="leftArrow">
            <a:avLst>
              <a:gd name="adj1" fmla="val 50000"/>
              <a:gd name="adj2" fmla="val 87337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147469" name="AutoShape 13"/>
          <p:cNvSpPr>
            <a:spLocks noChangeArrowheads="1"/>
          </p:cNvSpPr>
          <p:nvPr/>
        </p:nvSpPr>
        <p:spPr bwMode="auto">
          <a:xfrm>
            <a:off x="3851275" y="4383088"/>
            <a:ext cx="1008063" cy="485775"/>
          </a:xfrm>
          <a:prstGeom prst="leftArrow">
            <a:avLst>
              <a:gd name="adj1" fmla="val 50000"/>
              <a:gd name="adj2" fmla="val 51879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147470" name="AutoShape 14"/>
          <p:cNvSpPr>
            <a:spLocks noChangeArrowheads="1"/>
          </p:cNvSpPr>
          <p:nvPr/>
        </p:nvSpPr>
        <p:spPr bwMode="auto">
          <a:xfrm>
            <a:off x="4572000" y="4868863"/>
            <a:ext cx="1008063" cy="485775"/>
          </a:xfrm>
          <a:prstGeom prst="leftArrow">
            <a:avLst>
              <a:gd name="adj1" fmla="val 50000"/>
              <a:gd name="adj2" fmla="val 51879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147471" name="AutoShape 15"/>
          <p:cNvSpPr>
            <a:spLocks noChangeArrowheads="1"/>
          </p:cNvSpPr>
          <p:nvPr/>
        </p:nvSpPr>
        <p:spPr bwMode="auto">
          <a:xfrm>
            <a:off x="3203575" y="4868863"/>
            <a:ext cx="1008063" cy="485775"/>
          </a:xfrm>
          <a:prstGeom prst="leftArrow">
            <a:avLst>
              <a:gd name="adj1" fmla="val 50000"/>
              <a:gd name="adj2" fmla="val 51879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147472" name="Line 16"/>
          <p:cNvSpPr>
            <a:spLocks noChangeShapeType="1"/>
          </p:cNvSpPr>
          <p:nvPr/>
        </p:nvSpPr>
        <p:spPr bwMode="auto">
          <a:xfrm>
            <a:off x="3203575" y="3573463"/>
            <a:ext cx="0" cy="2087562"/>
          </a:xfrm>
          <a:prstGeom prst="line">
            <a:avLst/>
          </a:prstGeom>
          <a:noFill/>
          <a:ln w="38100">
            <a:solidFill>
              <a:srgbClr val="0066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147473" name="Line 17"/>
          <p:cNvSpPr>
            <a:spLocks noChangeShapeType="1"/>
          </p:cNvSpPr>
          <p:nvPr/>
        </p:nvSpPr>
        <p:spPr bwMode="auto">
          <a:xfrm>
            <a:off x="5580063" y="3500438"/>
            <a:ext cx="0" cy="2160587"/>
          </a:xfrm>
          <a:prstGeom prst="line">
            <a:avLst/>
          </a:prstGeom>
          <a:noFill/>
          <a:ln w="38100">
            <a:solidFill>
              <a:srgbClr val="0066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147474" name="Line 18"/>
          <p:cNvSpPr>
            <a:spLocks noChangeShapeType="1"/>
          </p:cNvSpPr>
          <p:nvPr/>
        </p:nvSpPr>
        <p:spPr bwMode="auto">
          <a:xfrm>
            <a:off x="2339975" y="2133600"/>
            <a:ext cx="0" cy="3527425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147475" name="Line 19"/>
          <p:cNvSpPr>
            <a:spLocks noChangeShapeType="1"/>
          </p:cNvSpPr>
          <p:nvPr/>
        </p:nvSpPr>
        <p:spPr bwMode="auto">
          <a:xfrm>
            <a:off x="6443663" y="2133600"/>
            <a:ext cx="0" cy="3527425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147476" name="Line 20"/>
          <p:cNvSpPr>
            <a:spLocks noChangeShapeType="1"/>
          </p:cNvSpPr>
          <p:nvPr/>
        </p:nvSpPr>
        <p:spPr bwMode="auto">
          <a:xfrm>
            <a:off x="6877050" y="1773238"/>
            <a:ext cx="0" cy="37433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147478" name="Line 22"/>
          <p:cNvSpPr>
            <a:spLocks noChangeShapeType="1"/>
          </p:cNvSpPr>
          <p:nvPr/>
        </p:nvSpPr>
        <p:spPr bwMode="auto">
          <a:xfrm>
            <a:off x="2195513" y="5805488"/>
            <a:ext cx="446405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19475" name="WordArt 23"/>
          <p:cNvSpPr>
            <a:spLocks noChangeArrowheads="1" noChangeShapeType="1" noTextEdit="1"/>
          </p:cNvSpPr>
          <p:nvPr/>
        </p:nvSpPr>
        <p:spPr bwMode="auto">
          <a:xfrm>
            <a:off x="4211638" y="5589588"/>
            <a:ext cx="6318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fa-IR" sz="3600" b="1" i="1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chemeClr val="tx1">
                      <a:alpha val="79999"/>
                    </a:schemeClr>
                  </a:outerShdw>
                </a:effectLst>
                <a:cs typeface="B Jadid"/>
              </a:rPr>
              <a:t>زمان</a:t>
            </a:r>
          </a:p>
        </p:txBody>
      </p:sp>
      <p:sp>
        <p:nvSpPr>
          <p:cNvPr id="19476" name="WordArt 25"/>
          <p:cNvSpPr>
            <a:spLocks noChangeArrowheads="1" noChangeShapeType="1" noTextEdit="1"/>
          </p:cNvSpPr>
          <p:nvPr/>
        </p:nvSpPr>
        <p:spPr bwMode="auto">
          <a:xfrm rot="-5400000">
            <a:off x="6185694" y="3572669"/>
            <a:ext cx="1366837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fa-IR" sz="3600" b="1" i="1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chemeClr val="tx1">
                      <a:alpha val="79999"/>
                    </a:schemeClr>
                  </a:outerShdw>
                </a:effectLst>
                <a:cs typeface="B Jadid"/>
              </a:rPr>
              <a:t>سطوح سازمانی</a:t>
            </a:r>
          </a:p>
        </p:txBody>
      </p:sp>
      <p:sp>
        <p:nvSpPr>
          <p:cNvPr id="19477" name="WordArt 26"/>
          <p:cNvSpPr>
            <a:spLocks noChangeArrowheads="1" noChangeShapeType="1" noTextEdit="1"/>
          </p:cNvSpPr>
          <p:nvPr/>
        </p:nvSpPr>
        <p:spPr bwMode="auto">
          <a:xfrm>
            <a:off x="395288" y="5013325"/>
            <a:ext cx="15843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fa-IR" sz="2600" b="1" dirty="0">
                <a:effectLst>
                  <a:outerShdw blurRad="38100" dist="38100" dir="2700000" algn="tl">
                    <a:srgbClr val="000000"/>
                  </a:outerShdw>
                </a:effectLst>
                <a:cs typeface="B Yagut" pitchFamily="2" charset="-78"/>
              </a:rPr>
              <a:t>برنامه عملیاتی</a:t>
            </a:r>
          </a:p>
        </p:txBody>
      </p:sp>
      <p:sp>
        <p:nvSpPr>
          <p:cNvPr id="19478" name="WordArt 27"/>
          <p:cNvSpPr>
            <a:spLocks noChangeArrowheads="1" noChangeShapeType="1" noTextEdit="1"/>
          </p:cNvSpPr>
          <p:nvPr/>
        </p:nvSpPr>
        <p:spPr bwMode="auto">
          <a:xfrm>
            <a:off x="250825" y="1916113"/>
            <a:ext cx="1728788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fa-IR" sz="26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B Yagut" pitchFamily="2" charset="-78"/>
              </a:rPr>
              <a:t>برنامه</a:t>
            </a:r>
            <a:r>
              <a:rPr lang="fa-IR" sz="3600" b="1" i="1" kern="10" dirty="0"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chemeClr val="tx1">
                      <a:alpha val="79999"/>
                    </a:schemeClr>
                  </a:outerShdw>
                </a:effectLst>
                <a:cs typeface="B Jadid"/>
              </a:rPr>
              <a:t> </a:t>
            </a:r>
            <a:r>
              <a:rPr lang="fa-IR" sz="26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B Yagut" pitchFamily="2" charset="-78"/>
              </a:rPr>
              <a:t>استراتژیک</a:t>
            </a:r>
            <a:endParaRPr lang="fa-IR" sz="2600" b="1" dirty="0">
              <a:effectLst>
                <a:outerShdw blurRad="38100" dist="38100" dir="2700000" algn="tl">
                  <a:srgbClr val="000000"/>
                </a:outerShdw>
              </a:effectLst>
              <a:cs typeface="B Yagu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96</TotalTime>
  <Words>5548</Words>
  <Application>Microsoft Office PowerPoint</Application>
  <PresentationFormat>On-screen Show (4:3)</PresentationFormat>
  <Paragraphs>1741</Paragraphs>
  <Slides>88</Slides>
  <Notes>72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88</vt:i4>
      </vt:variant>
    </vt:vector>
  </HeadingPairs>
  <TitlesOfParts>
    <vt:vector size="93" baseType="lpstr">
      <vt:lpstr>Apex</vt:lpstr>
      <vt:lpstr>Presentation</vt:lpstr>
      <vt:lpstr>Slide</vt:lpstr>
      <vt:lpstr>Bitmap Image</vt:lpstr>
      <vt:lpstr>Microsoft Office Excel 97-2003 Worksheet</vt:lpstr>
      <vt:lpstr>Slide 1</vt:lpstr>
      <vt:lpstr>Slide 2</vt:lpstr>
      <vt:lpstr>انواع برنامه</vt:lpstr>
      <vt:lpstr>(Single-use) برنامه های یکبار مصرف </vt:lpstr>
      <vt:lpstr>برنامه های جهت دار (کلی) </vt:lpstr>
      <vt:lpstr>برنامه جهت دار (کلی) / اختصاصی (تفصیلی)</vt:lpstr>
      <vt:lpstr>برنامه استراتژیک Strategic Plan</vt:lpstr>
      <vt:lpstr>برنامه های استراتژیک Strategic Plans</vt:lpstr>
      <vt:lpstr>برنامه استراتژیک / عملیاتی</vt:lpstr>
      <vt:lpstr>برنامه ریزی استراتژیک در صدد پاسخ به چهار سوال اساسی است ! </vt:lpstr>
      <vt:lpstr>Slide 11</vt:lpstr>
      <vt:lpstr>تعاریف واژه های برنامه ریزی </vt:lpstr>
      <vt:lpstr>Slide 13</vt:lpstr>
      <vt:lpstr>Slide 14</vt:lpstr>
      <vt:lpstr>Slide 15</vt:lpstr>
      <vt:lpstr>کارگاه آموزشی  آنالیز SWOT </vt:lpstr>
      <vt:lpstr>SWOT Analysis</vt:lpstr>
      <vt:lpstr>Slide 18</vt:lpstr>
      <vt:lpstr>Slide 19</vt:lpstr>
      <vt:lpstr>Slide 20</vt:lpstr>
      <vt:lpstr>Slide 21</vt:lpstr>
      <vt:lpstr>SWOT کاربرد تجزیه و تحلیل</vt:lpstr>
      <vt:lpstr>نقاط قوت، نقاط ضعف، فرصت ها و تهدیدها </vt:lpstr>
      <vt:lpstr>Organizational Strategy</vt:lpstr>
      <vt:lpstr>انواع برنامه ریزی</vt:lpstr>
      <vt:lpstr>نگرش سيستمي به سازمان </vt:lpstr>
      <vt:lpstr>نگرش استراتژيك</vt:lpstr>
      <vt:lpstr>آشنایی با مراحل تدوین برنامه ریزی استراتژیک</vt:lpstr>
      <vt:lpstr>Slide 29</vt:lpstr>
      <vt:lpstr>ذينفـع‌هـا :</vt:lpstr>
      <vt:lpstr>Slide 31</vt:lpstr>
      <vt:lpstr>Slide 32</vt:lpstr>
      <vt:lpstr>Slide 33</vt:lpstr>
      <vt:lpstr>Slide 34</vt:lpstr>
      <vt:lpstr>Slide 35</vt:lpstr>
      <vt:lpstr>Slide 36</vt:lpstr>
      <vt:lpstr>Mission(رسالت ) چيست؟ </vt:lpstr>
      <vt:lpstr> بيانيه رسالت (ماموریت) سازماني چيست؟</vt:lpstr>
      <vt:lpstr>Slide 39</vt:lpstr>
      <vt:lpstr>Slide 40</vt:lpstr>
      <vt:lpstr>Slide 41</vt:lpstr>
      <vt:lpstr>مثال اهداف کلان</vt:lpstr>
      <vt:lpstr>Slide 43</vt:lpstr>
      <vt:lpstr>Slide 44</vt:lpstr>
      <vt:lpstr>Slide 45</vt:lpstr>
      <vt:lpstr> شناسایی عوامل محيطي (SWOT) </vt:lpstr>
      <vt:lpstr>نقاط قوت : (Strengths)</vt:lpstr>
      <vt:lpstr>عوامل/ متغيرهاي داخلي : نقاط قوت</vt:lpstr>
      <vt:lpstr>عوامل/ متغيرهاي داخلي : نقاط ضعف</vt:lpstr>
      <vt:lpstr>عوامل/ متغيرهاي خارجي: فرصت</vt:lpstr>
      <vt:lpstr>عوامل/ متغيرهاي خارجي : تهديدها</vt:lpstr>
      <vt:lpstr>مقوله هاي عمده در ارزيابي محيط خارجي سازمان</vt:lpstr>
      <vt:lpstr>Slide 53</vt:lpstr>
      <vt:lpstr>Slide 54</vt:lpstr>
      <vt:lpstr>Slide 55</vt:lpstr>
      <vt:lpstr>Slide 56</vt:lpstr>
      <vt:lpstr>Slide 57</vt:lpstr>
      <vt:lpstr>Slide 58</vt:lpstr>
      <vt:lpstr>تجزيه و تحليل SWOT</vt:lpstr>
      <vt:lpstr>Slide 60</vt:lpstr>
      <vt:lpstr>Slide 61</vt:lpstr>
      <vt:lpstr>Slide 62</vt:lpstr>
      <vt:lpstr>تعیین موقعیت استراتژیک</vt:lpstr>
      <vt:lpstr>Slide 64</vt:lpstr>
      <vt:lpstr>Slide 65</vt:lpstr>
      <vt:lpstr>ماتريس ارزيابي عوامل داخلي</vt:lpstr>
      <vt:lpstr>ماتريس ارزيابي عوامل داخلي</vt:lpstr>
      <vt:lpstr>ماتريس ارزيابي عوامل داخلي</vt:lpstr>
      <vt:lpstr>تعیین موقعیت استراتژیک</vt:lpstr>
      <vt:lpstr>Slide 70</vt:lpstr>
      <vt:lpstr>Slide 71</vt:lpstr>
      <vt:lpstr>Slide 72</vt:lpstr>
      <vt:lpstr>Slide 73</vt:lpstr>
      <vt:lpstr>Slide 74</vt:lpstr>
      <vt:lpstr>Slide 75</vt:lpstr>
      <vt:lpstr>شكل گيري سازمان: انتخاب استراتژي</vt:lpstr>
      <vt:lpstr>جدول آناليز SWOT براي تعيين استراتژي</vt:lpstr>
      <vt:lpstr>جدول آناليز SWOT براي تعيين استراتژي</vt:lpstr>
      <vt:lpstr>جدول آناليز SWOT براي تعيين استراتژي</vt:lpstr>
      <vt:lpstr>Slide 80</vt:lpstr>
      <vt:lpstr>جدول اولویت بندی</vt:lpstr>
      <vt:lpstr>Slide 82</vt:lpstr>
      <vt:lpstr>ارتباط مفهومي برنامه هاي وزارت بهداشت، درمان و آموزش پزشکي براي دستيابي به چشم انداز سال 1404 ج.ا.يران</vt:lpstr>
      <vt:lpstr>Slide 84</vt:lpstr>
      <vt:lpstr>Slide 85</vt:lpstr>
      <vt:lpstr> سهم عوامل تاثیر گذار بر وضعیت سلامت </vt:lpstr>
      <vt:lpstr>Slide 87</vt:lpstr>
      <vt:lpstr>Slide 88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sa</cp:lastModifiedBy>
  <cp:revision>36</cp:revision>
  <dcterms:created xsi:type="dcterms:W3CDTF">2006-08-16T00:00:00Z</dcterms:created>
  <dcterms:modified xsi:type="dcterms:W3CDTF">2012-09-16T18:34:16Z</dcterms:modified>
</cp:coreProperties>
</file>